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ags/tag12.xml" ContentType="application/vnd.openxmlformats-officedocument.presentationml.tags+xml"/>
  <Override PartName="/ppt/theme/theme5.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80" r:id="rId3"/>
    <p:sldMasterId id="2147493455" r:id="rId4"/>
    <p:sldMasterId id="2147493574" r:id="rId5"/>
  </p:sldMasterIdLst>
  <p:notesMasterIdLst>
    <p:notesMasterId r:id="rId27"/>
  </p:notesMasterIdLst>
  <p:handoutMasterIdLst>
    <p:handoutMasterId r:id="rId28"/>
  </p:handoutMasterIdLst>
  <p:sldIdLst>
    <p:sldId id="380" r:id="rId6"/>
    <p:sldId id="404" r:id="rId7"/>
    <p:sldId id="405" r:id="rId8"/>
    <p:sldId id="407" r:id="rId9"/>
    <p:sldId id="408" r:id="rId10"/>
    <p:sldId id="409" r:id="rId11"/>
    <p:sldId id="422" r:id="rId12"/>
    <p:sldId id="411" r:id="rId13"/>
    <p:sldId id="412" r:id="rId14"/>
    <p:sldId id="423" r:id="rId15"/>
    <p:sldId id="424" r:id="rId16"/>
    <p:sldId id="415" r:id="rId17"/>
    <p:sldId id="416" r:id="rId18"/>
    <p:sldId id="417" r:id="rId19"/>
    <p:sldId id="418" r:id="rId20"/>
    <p:sldId id="419" r:id="rId21"/>
    <p:sldId id="420" r:id="rId22"/>
    <p:sldId id="426" r:id="rId23"/>
    <p:sldId id="427" r:id="rId24"/>
    <p:sldId id="425" r:id="rId25"/>
    <p:sldId id="421" r:id="rId26"/>
  </p:sldIdLst>
  <p:sldSz cx="12192000" cy="6858000"/>
  <p:notesSz cx="7023100" cy="9309100"/>
  <p:custDataLst>
    <p:tags r:id="rId29"/>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7155" userDrawn="1">
          <p15:clr>
            <a:srgbClr val="A4A3A4"/>
          </p15:clr>
        </p15:guide>
        <p15:guide id="3" orient="horz" pos="816" userDrawn="1">
          <p15:clr>
            <a:srgbClr val="A4A3A4"/>
          </p15:clr>
        </p15:guide>
        <p15:guide id="4" pos="5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schel, Meike" initials="KM" lastIdx="69" clrIdx="0">
    <p:extLst>
      <p:ext uri="{19B8F6BF-5375-455C-9EA6-DF929625EA0E}">
        <p15:presenceInfo xmlns:p15="http://schemas.microsoft.com/office/powerpoint/2012/main" userId="S-1-5-21-3588447096-1463914-869570945-2053538" providerId="AD"/>
      </p:ext>
    </p:extLst>
  </p:cmAuthor>
  <p:cmAuthor id="2" name="Strazzullo, Leslie Ann" initials="SLA" lastIdx="1" clrIdx="1">
    <p:extLst>
      <p:ext uri="{19B8F6BF-5375-455C-9EA6-DF929625EA0E}">
        <p15:presenceInfo xmlns:p15="http://schemas.microsoft.com/office/powerpoint/2012/main" userId="S-1-5-21-3588447096-1463914-869570945-801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95959"/>
    <a:srgbClr val="E71D1D"/>
    <a:srgbClr val="EB2819"/>
    <a:srgbClr val="E4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44D84-9AFB-497E-A393-DC336BA19D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3466" autoAdjust="0"/>
  </p:normalViewPr>
  <p:slideViewPr>
    <p:cSldViewPr snapToGrid="0" snapToObjects="1">
      <p:cViewPr varScale="1">
        <p:scale>
          <a:sx n="76" d="100"/>
          <a:sy n="76" d="100"/>
        </p:scale>
        <p:origin x="1038" y="-18"/>
      </p:cViewPr>
      <p:guideLst>
        <p:guide orient="horz" pos="3792"/>
        <p:guide pos="7155"/>
        <p:guide orient="horz" pos="816"/>
        <p:guide pos="5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0"/>
    </p:cViewPr>
  </p:sorterViewPr>
  <p:notesViewPr>
    <p:cSldViewPr snapToGrid="0" snapToObjects="1">
      <p:cViewPr varScale="1">
        <p:scale>
          <a:sx n="50" d="100"/>
          <a:sy n="50" d="100"/>
        </p:scale>
        <p:origin x="19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4EE32258-FB80-45A8-9B74-1683BE9BBCA6}" type="datetimeFigureOut">
              <a:rPr lang="en-US"/>
              <a:pPr>
                <a:defRPr/>
              </a:pPr>
              <a:t>7/16/2020</a:t>
            </a:fld>
            <a:endParaRPr lang="en-US"/>
          </a:p>
        </p:txBody>
      </p:sp>
      <p:sp>
        <p:nvSpPr>
          <p:cNvPr id="4" name="Footer Placeholder 3"/>
          <p:cNvSpPr>
            <a:spLocks noGrp="1"/>
          </p:cNvSpPr>
          <p:nvPr>
            <p:ph type="ftr" sz="quarter" idx="2"/>
            <p:custDataLst>
              <p:tags r:id="rId2"/>
            </p:custDataLst>
          </p:nvPr>
        </p:nvSpPr>
        <p:spPr>
          <a:xfrm>
            <a:off x="0" y="8842375"/>
            <a:ext cx="7023100"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r>
              <a:rPr lang="en-US" sz="700">
                <a:solidFill>
                  <a:srgbClr val="7F7F7F"/>
                </a:solidFill>
                <a:latin typeface="Arial" panose="020B0604020202020204" pitchFamily="34" charset="0"/>
              </a:rPr>
              <a:t>Honeywell Internal</a:t>
            </a:r>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7C3D88DF-F55F-4059-A130-039F3A2BD7AA}" type="slidenum">
              <a:rPr lang="en-US"/>
              <a:pPr>
                <a:defRPr/>
              </a:pPr>
              <a:t>‹#›</a:t>
            </a:fld>
            <a:endParaRPr lang="en-US"/>
          </a:p>
        </p:txBody>
      </p:sp>
    </p:spTree>
    <p:extLst>
      <p:ext uri="{BB962C8B-B14F-4D97-AF65-F5344CB8AC3E}">
        <p14:creationId xmlns:p14="http://schemas.microsoft.com/office/powerpoint/2010/main" val="12673447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04595965-5128-43C4-93B7-052CCC0E0867}" type="datetimeFigureOut">
              <a:rPr lang="en-US"/>
              <a:pPr>
                <a:defRPr/>
              </a:pPr>
              <a:t>7/16/2020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842375"/>
            <a:ext cx="7023100" cy="465138"/>
          </a:xfrm>
          <a:prstGeom prst="rect">
            <a:avLst/>
          </a:prstGeom>
        </p:spPr>
        <p:txBody>
          <a:bodyPr vert="horz" lIns="93324" tIns="46662" rIns="93324" bIns="46662" rtlCol="0" anchor="b"/>
          <a:lstStyle>
            <a:lvl1pPr algn="l" eaLnBrk="1" fontAlgn="auto" hangingPunct="1">
              <a:spcBef>
                <a:spcPts val="0"/>
              </a:spcBef>
              <a:spcAft>
                <a:spcPts val="0"/>
              </a:spcAft>
              <a:defRPr lang="en-US" sz="700" b="0" i="0" u="none">
                <a:solidFill>
                  <a:srgbClr val="7F7F7F"/>
                </a:solidFill>
                <a:latin typeface="Arial" panose="020B0604020202020204" pitchFamily="34" charset="0"/>
              </a:defRPr>
            </a:lvl1pPr>
          </a:lstStyle>
          <a:p>
            <a:pPr>
              <a:defRPr/>
            </a:pPr>
            <a:r>
              <a:rPr lang="en-US"/>
              <a:t>Honeywell Internal</a:t>
            </a:r>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277FC6C9-3F2A-4303-AD26-6D1FDF078F50}" type="slidenum">
              <a:rPr lang="en-US"/>
              <a:pPr>
                <a:defRPr/>
              </a:pPr>
              <a:t>‹#›</a:t>
            </a:fld>
            <a:endParaRPr lang="en-US"/>
          </a:p>
        </p:txBody>
      </p:sp>
    </p:spTree>
    <p:extLst>
      <p:ext uri="{BB962C8B-B14F-4D97-AF65-F5344CB8AC3E}">
        <p14:creationId xmlns:p14="http://schemas.microsoft.com/office/powerpoint/2010/main" val="3451969149"/>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0</a:t>
            </a:fld>
            <a:endParaRPr lang="en-US"/>
          </a:p>
        </p:txBody>
      </p:sp>
    </p:spTree>
    <p:extLst>
      <p:ext uri="{BB962C8B-B14F-4D97-AF65-F5344CB8AC3E}">
        <p14:creationId xmlns:p14="http://schemas.microsoft.com/office/powerpoint/2010/main" val="38702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19E8A-4BC7-444E-BCF7-5241D50C0F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11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dirty="0"/>
          </a:p>
        </p:txBody>
      </p:sp>
      <p:sp>
        <p:nvSpPr>
          <p:cNvPr id="344" name="Shape 344"/>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35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7919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48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01675" y="4421187"/>
            <a:ext cx="5619899" cy="4189499"/>
          </a:xfrm>
          <a:prstGeom prst="rect">
            <a:avLst/>
          </a:prstGeom>
        </p:spPr>
        <p:txBody>
          <a:bodyPr lIns="91425" tIns="91425" rIns="91425" bIns="91425" anchor="t" anchorCtr="0">
            <a:noAutofit/>
          </a:bodyPr>
          <a:lstStyle/>
          <a:p>
            <a:pPr lvl="0" rtl="0">
              <a:spcBef>
                <a:spcPts val="0"/>
              </a:spcBef>
              <a:buNone/>
            </a:pPr>
            <a:r>
              <a:rPr lang="en-US" dirty="0"/>
              <a:t>DIRECT</a:t>
            </a:r>
            <a:endParaRPr dirty="0"/>
          </a:p>
        </p:txBody>
      </p:sp>
      <p:sp>
        <p:nvSpPr>
          <p:cNvPr id="294" name="Shape 294"/>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2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dirty="0"/>
          </a:p>
        </p:txBody>
      </p:sp>
      <p:sp>
        <p:nvSpPr>
          <p:cNvPr id="214" name="Shape 214"/>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03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E59ADA-CF08-9440-BACD-BF7F5C851E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27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DC122CEF-12EF-3048-B2FF-5A413060ED85}" type="slidenum">
              <a:rPr lang="en-US" smtClean="0"/>
              <a:pPr/>
              <a:t>6</a:t>
            </a:fld>
            <a:endParaRPr lang="en-US" dirty="0"/>
          </a:p>
        </p:txBody>
      </p:sp>
    </p:spTree>
    <p:extLst>
      <p:ext uri="{BB962C8B-B14F-4D97-AF65-F5344CB8AC3E}">
        <p14:creationId xmlns:p14="http://schemas.microsoft.com/office/powerpoint/2010/main" val="376630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20219E8A-4BC7-444E-BCF7-5241D50C0F4F}" type="slidenum">
              <a:rPr lang="fr-FR" smtClean="0"/>
              <a:pPr/>
              <a:t>7</a:t>
            </a:fld>
            <a:endParaRPr lang="fr-FR"/>
          </a:p>
        </p:txBody>
      </p:sp>
    </p:spTree>
    <p:extLst>
      <p:ext uri="{BB962C8B-B14F-4D97-AF65-F5344CB8AC3E}">
        <p14:creationId xmlns:p14="http://schemas.microsoft.com/office/powerpoint/2010/main" val="31828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19E8A-4BC7-444E-BCF7-5241D50C0F4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65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18" name="Straight Connector 17"/>
          <p:cNvCxnSpPr/>
          <p:nvPr userDrawn="1"/>
        </p:nvCxnSpPr>
        <p:spPr>
          <a:xfrm>
            <a:off x="2851150" y="5954521"/>
            <a:ext cx="0" cy="49212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9"/>
          <p:cNvSpPr>
            <a:spLocks noGrp="1"/>
          </p:cNvSpPr>
          <p:nvPr>
            <p:ph type="body" sz="quarter" idx="13"/>
          </p:nvPr>
        </p:nvSpPr>
        <p:spPr>
          <a:xfrm>
            <a:off x="2864782" y="6222292"/>
            <a:ext cx="6617885" cy="254118"/>
          </a:xfrm>
          <a:prstGeom prst="rect">
            <a:avLst/>
          </a:prstGeom>
        </p:spPr>
        <p:txBody>
          <a:bodyPr vert="horz" anchor="ctr"/>
          <a:lstStyle>
            <a:lvl1pPr algn="l">
              <a:defRPr sz="1600">
                <a:solidFill>
                  <a:schemeClr val="bg2">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20"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bg2"/>
                </a:solidFill>
                <a:latin typeface="Arial" pitchFamily="34" charset="0"/>
                <a:cs typeface="Arial" pitchFamily="34" charset="0"/>
              </a:defRPr>
            </a:lvl1pPr>
          </a:lstStyle>
          <a:p>
            <a:pPr lvl="0"/>
            <a:r>
              <a:rPr lang="en-US" dirty="0"/>
              <a:t>Click to edit Master text styles</a:t>
            </a:r>
          </a:p>
        </p:txBody>
      </p:sp>
      <p:sp>
        <p:nvSpPr>
          <p:cNvPr id="21" name="Content Placeholder 6"/>
          <p:cNvSpPr>
            <a:spLocks noGrp="1"/>
          </p:cNvSpPr>
          <p:nvPr>
            <p:ph sz="quarter" idx="10"/>
          </p:nvPr>
        </p:nvSpPr>
        <p:spPr>
          <a:xfrm>
            <a:off x="351290" y="5932580"/>
            <a:ext cx="2483273" cy="236792"/>
          </a:xfrm>
          <a:prstGeom prst="rect">
            <a:avLst/>
          </a:prstGeom>
        </p:spPr>
        <p:txBody>
          <a:bodyPr vert="horz" anchor="t"/>
          <a:lstStyle>
            <a:lvl1pPr algn="r">
              <a:defRPr sz="1400">
                <a:solidFill>
                  <a:schemeClr val="bg2">
                    <a:lumMod val="65000"/>
                    <a:lumOff val="35000"/>
                  </a:schemeClr>
                </a:solidFill>
                <a:latin typeface="Arial" pitchFamily="34" charset="0"/>
                <a:cs typeface="Arial" pitchFamily="34" charset="0"/>
              </a:defRPr>
            </a:lvl1pPr>
          </a:lstStyle>
          <a:p>
            <a:pPr lvl="0"/>
            <a:r>
              <a:rPr lang="en-US" dirty="0"/>
              <a:t>Click to edit Master text</a:t>
            </a:r>
          </a:p>
        </p:txBody>
      </p:sp>
      <p:sp>
        <p:nvSpPr>
          <p:cNvPr id="22" name="Text Placeholder 8"/>
          <p:cNvSpPr>
            <a:spLocks noGrp="1"/>
          </p:cNvSpPr>
          <p:nvPr>
            <p:ph type="body" sz="quarter" idx="11"/>
          </p:nvPr>
        </p:nvSpPr>
        <p:spPr>
          <a:xfrm>
            <a:off x="351289" y="6172416"/>
            <a:ext cx="2483275" cy="248524"/>
          </a:xfrm>
          <a:prstGeom prst="rect">
            <a:avLst/>
          </a:prstGeom>
        </p:spPr>
        <p:txBody>
          <a:bodyPr vert="horz"/>
          <a:lstStyle>
            <a:lvl1pPr algn="r">
              <a:defRPr sz="1400">
                <a:solidFill>
                  <a:schemeClr val="bg2">
                    <a:lumMod val="65000"/>
                    <a:lumOff val="35000"/>
                  </a:schemeClr>
                </a:solidFill>
                <a:latin typeface="Arial" pitchFamily="34" charset="0"/>
                <a:cs typeface="Arial" pitchFamily="34" charset="0"/>
              </a:defRPr>
            </a:lvl1pPr>
          </a:lstStyle>
          <a:p>
            <a:pPr lvl="0"/>
            <a:r>
              <a:rPr lang="en-US" dirty="0"/>
              <a:t>Click to edit Master text</a:t>
            </a:r>
          </a:p>
        </p:txBody>
      </p:sp>
    </p:spTree>
    <p:extLst>
      <p:ext uri="{BB962C8B-B14F-4D97-AF65-F5344CB8AC3E}">
        <p14:creationId xmlns:p14="http://schemas.microsoft.com/office/powerpoint/2010/main" val="302826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77273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xfrm>
            <a:off x="713232" y="356616"/>
            <a:ext cx="10648757" cy="498610"/>
          </a:xfrm>
        </p:spPr>
        <p:txBody>
          <a:bodyPr rIns="91440"/>
          <a:lstStyle>
            <a:lvl1pPr>
              <a:defRPr baseline="0">
                <a:solidFill>
                  <a:schemeClr val="bg2"/>
                </a:solidFill>
              </a:defRPr>
            </a:lvl1pPr>
          </a:lstStyle>
          <a:p>
            <a:r>
              <a:rPr lang="en-US" dirty="0"/>
              <a:t>Click to edit Master title style</a:t>
            </a:r>
          </a:p>
        </p:txBody>
      </p:sp>
      <p:sp>
        <p:nvSpPr>
          <p:cNvPr id="5" name="Content Placeholder 4"/>
          <p:cNvSpPr>
            <a:spLocks noGrp="1"/>
          </p:cNvSpPr>
          <p:nvPr>
            <p:ph sz="quarter" idx="12"/>
          </p:nvPr>
        </p:nvSpPr>
        <p:spPr>
          <a:xfrm>
            <a:off x="731520" y="1188720"/>
            <a:ext cx="10780747" cy="5029200"/>
          </a:xfrm>
          <a:prstGeom prst="rect">
            <a:avLst/>
          </a:prstGeom>
        </p:spPr>
        <p:txBody>
          <a:bodyPr/>
          <a:lstStyle>
            <a:lvl1pPr marL="182880" indent="-182880">
              <a:spcBef>
                <a:spcPts val="600"/>
              </a:spcBef>
              <a:spcAft>
                <a:spcPts val="0"/>
              </a:spcAft>
              <a:buClr>
                <a:schemeClr val="tx2"/>
              </a:buClr>
              <a:defRPr>
                <a:solidFill>
                  <a:schemeClr val="bg2"/>
                </a:solidFill>
              </a:defRPr>
            </a:lvl1pPr>
            <a:lvl2pPr marL="457200" indent="-182880">
              <a:spcBef>
                <a:spcPts val="600"/>
              </a:spcBef>
              <a:spcAft>
                <a:spcPts val="0"/>
              </a:spcAft>
              <a:buClr>
                <a:schemeClr val="tx1"/>
              </a:buClr>
              <a:defRPr>
                <a:solidFill>
                  <a:schemeClr val="bg2"/>
                </a:solidFill>
              </a:defRPr>
            </a:lvl2pPr>
            <a:lvl3pPr marL="640080" indent="-182880">
              <a:spcBef>
                <a:spcPts val="600"/>
              </a:spcBef>
              <a:spcAft>
                <a:spcPts val="0"/>
              </a:spcAft>
              <a:buClr>
                <a:schemeClr val="tx1"/>
              </a:buClr>
              <a:defRPr>
                <a:solidFill>
                  <a:schemeClr val="bg2"/>
                </a:solidFill>
              </a:defRPr>
            </a:lvl3pPr>
            <a:lvl4pPr marL="914400" indent="-182880">
              <a:spcBef>
                <a:spcPts val="600"/>
              </a:spcBef>
              <a:spcAft>
                <a:spcPts val="0"/>
              </a:spcAft>
              <a:buClr>
                <a:schemeClr val="tx1"/>
              </a:buClr>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1097280" indent="-182880">
              <a:spcBef>
                <a:spcPts val="600"/>
              </a:spcBef>
              <a:spcAft>
                <a:spcPts val="0"/>
              </a:spcAft>
              <a:buClr>
                <a:schemeClr val="tx1"/>
              </a:buClr>
              <a:defRPr sz="1200">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solidFill>
                  <a:schemeClr val="bg1"/>
                </a:solidFill>
              </a:defRPr>
            </a:lvl1pPr>
          </a:lstStyle>
          <a:p>
            <a:pPr>
              <a:defRPr/>
            </a:pPr>
            <a:fld id="{65C380C9-3062-4F1D-A521-BEC000498A55}" type="slidenum">
              <a:rPr lang="en-US" smtClean="0"/>
              <a:pPr>
                <a:defRPr/>
              </a:pPr>
              <a:t>‹#›</a:t>
            </a:fld>
            <a:endParaRPr lang="en-US" dirty="0"/>
          </a:p>
        </p:txBody>
      </p:sp>
    </p:spTree>
    <p:extLst>
      <p:ext uri="{BB962C8B-B14F-4D97-AF65-F5344CB8AC3E}">
        <p14:creationId xmlns:p14="http://schemas.microsoft.com/office/powerpoint/2010/main" val="34130010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66762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3232" y="356616"/>
            <a:ext cx="10523336" cy="498475"/>
          </a:xfrm>
        </p:spPr>
        <p:txBody>
          <a:bodyPr/>
          <a:lstStyle>
            <a:lvl1pPr>
              <a:defRPr>
                <a:solidFill>
                  <a:schemeClr val="bg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521D1E3F-96BE-4EC6-B772-60D92C1E53EA}" type="slidenum">
              <a:rPr lang="en-US" smtClean="0"/>
              <a:pPr>
                <a:defRPr/>
              </a:pPr>
              <a:t>‹#›</a:t>
            </a:fld>
            <a:endParaRPr lang="en-US" dirty="0"/>
          </a:p>
        </p:txBody>
      </p:sp>
    </p:spTree>
    <p:extLst>
      <p:ext uri="{BB962C8B-B14F-4D97-AF65-F5344CB8AC3E}">
        <p14:creationId xmlns:p14="http://schemas.microsoft.com/office/powerpoint/2010/main" val="20143056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en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962233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3232" y="356616"/>
            <a:ext cx="10523336" cy="498475"/>
          </a:xfrm>
        </p:spPr>
        <p:txBody>
          <a:bodyPr/>
          <a:lstStyle>
            <a:lvl1pPr>
              <a:defRPr>
                <a:solidFill>
                  <a:schemeClr val="bg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521D1E3F-96BE-4EC6-B772-60D92C1E53EA}" type="slidenum">
              <a:rPr lang="en-US" smtClean="0"/>
              <a:pPr>
                <a:defRPr/>
              </a:pPr>
              <a:t>‹#›</a:t>
            </a:fld>
            <a:endParaRPr lang="en-US" dirty="0"/>
          </a:p>
        </p:txBody>
      </p:sp>
      <p:sp>
        <p:nvSpPr>
          <p:cNvPr id="5" name="Rectangle 4"/>
          <p:cNvSpPr/>
          <p:nvPr userDrawn="1"/>
        </p:nvSpPr>
        <p:spPr>
          <a:xfrm>
            <a:off x="9281160" y="6182360"/>
            <a:ext cx="2887472" cy="650240"/>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6" name="Picture 5"/>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9398911" y="6459442"/>
            <a:ext cx="1305071" cy="252011"/>
          </a:xfrm>
          <a:prstGeom prst="rect">
            <a:avLst/>
          </a:prstGeom>
        </p:spPr>
      </p:pic>
      <p:cxnSp>
        <p:nvCxnSpPr>
          <p:cNvPr id="7" name="Straight Connector 6"/>
          <p:cNvCxnSpPr/>
          <p:nvPr userDrawn="1"/>
        </p:nvCxnSpPr>
        <p:spPr>
          <a:xfrm>
            <a:off x="10859652" y="6296960"/>
            <a:ext cx="0" cy="51189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7749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69487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0" y="2119726"/>
            <a:ext cx="12192000" cy="498475"/>
          </a:xfrm>
        </p:spPr>
        <p:txBody>
          <a:bodyPr/>
          <a:lstStyle>
            <a:lvl1pPr algn="ctr">
              <a:defRPr sz="3600">
                <a:solidFill>
                  <a:schemeClr val="bg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E7709538-BB9A-4E8C-A50F-1F4EB6EDDBD2}" type="slidenum">
              <a:rPr lang="en-US" smtClean="0"/>
              <a:pPr>
                <a:defRPr/>
              </a:pPr>
              <a:t>‹#›</a:t>
            </a:fld>
            <a:endParaRPr lang="en-US" dirty="0"/>
          </a:p>
        </p:txBody>
      </p:sp>
    </p:spTree>
    <p:extLst>
      <p:ext uri="{BB962C8B-B14F-4D97-AF65-F5344CB8AC3E}">
        <p14:creationId xmlns:p14="http://schemas.microsoft.com/office/powerpoint/2010/main" val="39153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02501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xfrm>
            <a:off x="713232" y="356616"/>
            <a:ext cx="10648757" cy="498610"/>
          </a:xfrm>
        </p:spPr>
        <p:txBody>
          <a:bodyPr rIns="91440"/>
          <a:lstStyle>
            <a:lvl1pPr>
              <a:defRPr baseline="0">
                <a:solidFill>
                  <a:schemeClr val="bg2"/>
                </a:solidFill>
              </a:defRPr>
            </a:lvl1pPr>
          </a:lstStyle>
          <a:p>
            <a:r>
              <a:rPr lang="en-US" dirty="0"/>
              <a:t>Click to edit Master title style</a:t>
            </a:r>
          </a:p>
        </p:txBody>
      </p:sp>
      <p:sp>
        <p:nvSpPr>
          <p:cNvPr id="5" name="Content Placeholder 4"/>
          <p:cNvSpPr>
            <a:spLocks noGrp="1"/>
          </p:cNvSpPr>
          <p:nvPr>
            <p:ph sz="quarter" idx="12"/>
          </p:nvPr>
        </p:nvSpPr>
        <p:spPr>
          <a:xfrm>
            <a:off x="731521" y="1188720"/>
            <a:ext cx="10749280" cy="4937760"/>
          </a:xfrm>
          <a:prstGeom prst="rect">
            <a:avLst/>
          </a:prstGeom>
        </p:spPr>
        <p:txBody>
          <a:bodyPr/>
          <a:lstStyle>
            <a:lvl1pPr marL="182880" indent="-182880">
              <a:spcBef>
                <a:spcPts val="600"/>
              </a:spcBef>
              <a:spcAft>
                <a:spcPts val="0"/>
              </a:spcAft>
              <a:buClr>
                <a:schemeClr val="tx2"/>
              </a:buClr>
              <a:defRPr>
                <a:solidFill>
                  <a:schemeClr val="bg2"/>
                </a:solidFill>
              </a:defRPr>
            </a:lvl1pPr>
            <a:lvl2pPr marL="457200" indent="-182880">
              <a:spcBef>
                <a:spcPts val="600"/>
              </a:spcBef>
              <a:spcAft>
                <a:spcPts val="0"/>
              </a:spcAft>
              <a:buClr>
                <a:schemeClr val="tx1"/>
              </a:buClr>
              <a:defRPr>
                <a:solidFill>
                  <a:schemeClr val="bg2"/>
                </a:solidFill>
              </a:defRPr>
            </a:lvl2pPr>
            <a:lvl3pPr marL="640080" indent="-182880">
              <a:spcBef>
                <a:spcPts val="600"/>
              </a:spcBef>
              <a:spcAft>
                <a:spcPts val="0"/>
              </a:spcAft>
              <a:buClr>
                <a:schemeClr val="tx1"/>
              </a:buClr>
              <a:defRPr>
                <a:solidFill>
                  <a:schemeClr val="bg2"/>
                </a:solidFill>
              </a:defRPr>
            </a:lvl3pPr>
            <a:lvl4pPr marL="914400" indent="-182880">
              <a:spcBef>
                <a:spcPts val="600"/>
              </a:spcBef>
              <a:spcAft>
                <a:spcPts val="0"/>
              </a:spcAft>
              <a:buClr>
                <a:schemeClr val="tx1"/>
              </a:buClr>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1097280" indent="-182880">
              <a:spcBef>
                <a:spcPts val="600"/>
              </a:spcBef>
              <a:spcAft>
                <a:spcPts val="0"/>
              </a:spcAft>
              <a:buClr>
                <a:schemeClr val="tx1"/>
              </a:buClr>
              <a:defRPr sz="1200">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solidFill>
                  <a:schemeClr val="bg1"/>
                </a:solidFill>
              </a:defRPr>
            </a:lvl1pPr>
          </a:lstStyle>
          <a:p>
            <a:pPr>
              <a:defRPr/>
            </a:pPr>
            <a:fld id="{65C380C9-3062-4F1D-A521-BEC000498A55}" type="slidenum">
              <a:rPr lang="en-US" smtClean="0"/>
              <a:pPr>
                <a:defRPr/>
              </a:pPr>
              <a:t>‹#›</a:t>
            </a:fld>
            <a:endParaRPr lang="en-US" dirty="0"/>
          </a:p>
        </p:txBody>
      </p:sp>
      <p:sp>
        <p:nvSpPr>
          <p:cNvPr id="7" name="Text Placeholder 9"/>
          <p:cNvSpPr>
            <a:spLocks noGrp="1"/>
          </p:cNvSpPr>
          <p:nvPr>
            <p:ph type="body" sz="quarter" idx="15"/>
          </p:nvPr>
        </p:nvSpPr>
        <p:spPr>
          <a:xfrm>
            <a:off x="315384" y="6382512"/>
            <a:ext cx="11063816" cy="457200"/>
          </a:xfrm>
          <a:prstGeom prst="rect">
            <a:avLst/>
          </a:prstGeom>
        </p:spPr>
        <p:txBody>
          <a:bodyPr anchor="ctr"/>
          <a:lstStyle>
            <a:lvl1pPr marL="0" indent="0" algn="r">
              <a:buNone/>
              <a:defRPr sz="2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062783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32656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3232" y="356616"/>
            <a:ext cx="10523336" cy="498475"/>
          </a:xfrm>
        </p:spPr>
        <p:txBody>
          <a:bodyPr/>
          <a:lstStyle>
            <a:lvl1pPr>
              <a:defRPr>
                <a:solidFill>
                  <a:schemeClr val="bg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521D1E3F-96BE-4EC6-B772-60D92C1E53EA}" type="slidenum">
              <a:rPr lang="en-US" smtClean="0"/>
              <a:pPr>
                <a:defRPr/>
              </a:pPr>
              <a:t>‹#›</a:t>
            </a:fld>
            <a:endParaRPr lang="en-US" dirty="0"/>
          </a:p>
        </p:txBody>
      </p:sp>
      <p:sp>
        <p:nvSpPr>
          <p:cNvPr id="5" name="Text Placeholder 9"/>
          <p:cNvSpPr>
            <a:spLocks noGrp="1"/>
          </p:cNvSpPr>
          <p:nvPr>
            <p:ph type="body" sz="quarter" idx="15"/>
          </p:nvPr>
        </p:nvSpPr>
        <p:spPr>
          <a:xfrm>
            <a:off x="315384" y="6382512"/>
            <a:ext cx="11063816" cy="457200"/>
          </a:xfrm>
          <a:prstGeom prst="rect">
            <a:avLst/>
          </a:prstGeom>
        </p:spPr>
        <p:txBody>
          <a:bodyPr anchor="ctr"/>
          <a:lstStyle>
            <a:lvl1pPr marL="0" indent="0" algn="r">
              <a:buNone/>
              <a:defRPr sz="2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794351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4.xml"/><Relationship Id="rId7" Type="http://schemas.openxmlformats.org/officeDocument/2006/relationships/tags" Target="../tags/tag3.xml"/><Relationship Id="rId12"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vmlDrawing" Target="../drawings/vmlDrawing2.vml"/><Relationship Id="rId11" Type="http://schemas.openxmlformats.org/officeDocument/2006/relationships/image" Target="../media/image6.png"/><Relationship Id="rId5" Type="http://schemas.openxmlformats.org/officeDocument/2006/relationships/theme" Target="../theme/theme2.xml"/><Relationship Id="rId10" Type="http://schemas.openxmlformats.org/officeDocument/2006/relationships/image" Target="../media/image5.emf"/><Relationship Id="rId4" Type="http://schemas.openxmlformats.org/officeDocument/2006/relationships/slideLayout" Target="../slideLayouts/slideLayout5.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3.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tags" Target="../tags/tag9.xml"/><Relationship Id="rId4" Type="http://schemas.openxmlformats.org/officeDocument/2006/relationships/vmlDrawing" Target="../drawings/vmlDrawing7.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extLst>
              <p:ext uri="{D42A27DB-BD31-4B8C-83A1-F6EECF244321}">
                <p14:modId xmlns:p14="http://schemas.microsoft.com/office/powerpoint/2010/main" val="307697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 y="0"/>
            <a:ext cx="12192000" cy="5818645"/>
          </a:xfrm>
          <a:prstGeom prst="rect">
            <a:avLst/>
          </a:prstGeom>
        </p:spPr>
      </p:pic>
      <p:pic>
        <p:nvPicPr>
          <p:cNvPr id="7" name="Picture 5" descr="Corner-01 copy.png"/>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3792538"/>
            <a:ext cx="12192000" cy="305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userDrawn="1"/>
        </p:nvGrpSpPr>
        <p:grpSpPr>
          <a:xfrm>
            <a:off x="7981950" y="5909040"/>
            <a:ext cx="2001275" cy="701310"/>
            <a:chOff x="9723200" y="5909040"/>
            <a:chExt cx="2001275" cy="701310"/>
          </a:xfrm>
        </p:grpSpPr>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9723200" y="6131647"/>
              <a:ext cx="1788000" cy="345265"/>
            </a:xfrm>
            <a:prstGeom prst="rect">
              <a:avLst/>
            </a:prstGeom>
          </p:spPr>
        </p:pic>
        <p:cxnSp>
          <p:nvCxnSpPr>
            <p:cNvPr id="9" name="Straight Connector 8"/>
            <p:cNvCxnSpPr/>
            <p:nvPr userDrawn="1"/>
          </p:nvCxnSpPr>
          <p:spPr>
            <a:xfrm>
              <a:off x="11724475" y="5909040"/>
              <a:ext cx="0" cy="70131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93564" r:id="rId1"/>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panose="020B0604020202020204" pitchFamily="34"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panose="02070309020205020404" pitchFamily="49"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7"/>
            </p:custDataLst>
            <p:extLst>
              <p:ext uri="{D42A27DB-BD31-4B8C-83A1-F6EECF244321}">
                <p14:modId xmlns:p14="http://schemas.microsoft.com/office/powerpoint/2010/main" val="438789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 name="think-cell Slide" r:id="rId9" imgW="270" imgH="270" progId="TCLayout.ActiveDocument.1">
                  <p:embed/>
                </p:oleObj>
              </mc:Choice>
              <mc:Fallback>
                <p:oleObj name="think-cell Slide" r:id="rId9" imgW="270" imgH="270" progId="TCLayout.ActiveDocument.1">
                  <p:embed/>
                  <p:pic>
                    <p:nvPicPr>
                      <p:cNvPr id="6" name="Object 5"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8" name="Rectangle 7" hidden="1"/>
          <p:cNvSpPr/>
          <p:nvPr userDrawn="1">
            <p:custDataLst>
              <p:tags r:id="rId8"/>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0">
              <a:lnSpc>
                <a:spcPct val="100000"/>
              </a:lnSpc>
              <a:spcBef>
                <a:spcPct val="0"/>
              </a:spcBef>
              <a:spcAft>
                <a:spcPct val="0"/>
              </a:spcAft>
            </a:pPr>
            <a:endParaRPr lang="en-US" sz="2800" b="1" i="0" baseline="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pic>
        <p:nvPicPr>
          <p:cNvPr id="25" name="Picture 24"/>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678327" y="6459442"/>
            <a:ext cx="1305071" cy="252011"/>
          </a:xfrm>
          <a:prstGeom prst="rect">
            <a:avLst/>
          </a:prstGeom>
        </p:spPr>
      </p:pic>
      <p:grpSp>
        <p:nvGrpSpPr>
          <p:cNvPr id="2" name="Group 1"/>
          <p:cNvGrpSpPr/>
          <p:nvPr userDrawn="1"/>
        </p:nvGrpSpPr>
        <p:grpSpPr>
          <a:xfrm>
            <a:off x="-313689" y="-311099"/>
            <a:ext cx="12814617" cy="7477866"/>
            <a:chOff x="-313689" y="-311099"/>
            <a:chExt cx="12814617" cy="7477866"/>
          </a:xfrm>
        </p:grpSpPr>
        <p:grpSp>
          <p:nvGrpSpPr>
            <p:cNvPr id="5" name="Group 4"/>
            <p:cNvGrpSpPr/>
            <p:nvPr userDrawn="1"/>
          </p:nvGrpSpPr>
          <p:grpSpPr>
            <a:xfrm>
              <a:off x="-313689" y="1297123"/>
              <a:ext cx="182881" cy="4762033"/>
              <a:chOff x="-186689" y="1297123"/>
              <a:chExt cx="182881" cy="4762033"/>
            </a:xfrm>
          </p:grpSpPr>
          <p:cxnSp>
            <p:nvCxnSpPr>
              <p:cNvPr id="15" name="Straight Connector 14"/>
              <p:cNvCxnSpPr>
                <a:cxnSpLocks/>
              </p:cNvCxnSpPr>
              <p:nvPr userDrawn="1"/>
            </p:nvCxnSpPr>
            <p:spPr>
              <a:xfrm rot="16200000">
                <a:off x="-95248" y="5967716"/>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userDrawn="1"/>
            </p:nvCxnSpPr>
            <p:spPr>
              <a:xfrm rot="16200000">
                <a:off x="-95249" y="1205683"/>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userDrawn="1"/>
          </p:nvGrpSpPr>
          <p:grpSpPr>
            <a:xfrm>
              <a:off x="833437" y="-311099"/>
              <a:ext cx="10529888" cy="182880"/>
              <a:chOff x="833437" y="-184099"/>
              <a:chExt cx="10529888" cy="182880"/>
            </a:xfrm>
          </p:grpSpPr>
          <p:cxnSp>
            <p:nvCxnSpPr>
              <p:cNvPr id="13" name="Straight Connector 12"/>
              <p:cNvCxnSpPr/>
              <p:nvPr userDrawn="1"/>
            </p:nvCxnSpPr>
            <p:spPr>
              <a:xfrm>
                <a:off x="11363325"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3437"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userDrawn="1"/>
          </p:nvGrpSpPr>
          <p:grpSpPr>
            <a:xfrm>
              <a:off x="12318047" y="1297123"/>
              <a:ext cx="182881" cy="4762033"/>
              <a:chOff x="-186689" y="1297123"/>
              <a:chExt cx="182881" cy="4762033"/>
            </a:xfrm>
          </p:grpSpPr>
          <p:cxnSp>
            <p:nvCxnSpPr>
              <p:cNvPr id="19" name="Straight Connector 18"/>
              <p:cNvCxnSpPr>
                <a:cxnSpLocks/>
              </p:cNvCxnSpPr>
              <p:nvPr userDrawn="1"/>
            </p:nvCxnSpPr>
            <p:spPr>
              <a:xfrm rot="16200000">
                <a:off x="-95248" y="5967716"/>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userDrawn="1"/>
            </p:nvCxnSpPr>
            <p:spPr>
              <a:xfrm rot="16200000">
                <a:off x="-95249" y="1205683"/>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userDrawn="1"/>
          </p:nvGrpSpPr>
          <p:grpSpPr>
            <a:xfrm>
              <a:off x="833437" y="6983887"/>
              <a:ext cx="10529888" cy="182880"/>
              <a:chOff x="833437" y="-184099"/>
              <a:chExt cx="10529888" cy="182880"/>
            </a:xfrm>
          </p:grpSpPr>
          <p:cxnSp>
            <p:nvCxnSpPr>
              <p:cNvPr id="22" name="Straight Connector 21"/>
              <p:cNvCxnSpPr/>
              <p:nvPr userDrawn="1"/>
            </p:nvCxnSpPr>
            <p:spPr>
              <a:xfrm>
                <a:off x="11363325"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833437"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3" name="Picture 2"/>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userDrawn="1">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9" name="Slide Number Placeholder 5"/>
          <p:cNvSpPr>
            <a:spLocks noGrp="1"/>
          </p:cNvSpPr>
          <p:nvPr userDrawn="1">
            <p:ph type="sldNum" sz="quarter" idx="4"/>
          </p:nvPr>
        </p:nvSpPr>
        <p:spPr>
          <a:xfrm>
            <a:off x="11643360" y="0"/>
            <a:ext cx="548640" cy="502920"/>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2"/>
                </a:solidFill>
                <a:latin typeface="+mn-lt"/>
                <a:cs typeface="HelveticaNeue MediumCond"/>
              </a:defRPr>
            </a:lvl1pPr>
          </a:lstStyle>
          <a:p>
            <a:pPr>
              <a:defRPr/>
            </a:pPr>
            <a:fld id="{C05CE228-874B-4B88-8E7B-BE8A2097705B}" type="slidenum">
              <a:rPr lang="en-US" smtClean="0"/>
              <a:pPr>
                <a:defRPr/>
              </a:pPr>
              <a:t>‹#›</a:t>
            </a:fld>
            <a:endParaRPr lang="en-US" dirty="0"/>
          </a:p>
        </p:txBody>
      </p:sp>
      <p:sp>
        <p:nvSpPr>
          <p:cNvPr id="10" name="Rectangle 23"/>
          <p:cNvSpPr>
            <a:spLocks noChangeArrowheads="1"/>
          </p:cNvSpPr>
          <p:nvPr userDrawn="1"/>
        </p:nvSpPr>
        <p:spPr bwMode="auto">
          <a:xfrm>
            <a:off x="4342956" y="6656832"/>
            <a:ext cx="3506088"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tx1"/>
                </a:solidFill>
                <a:cs typeface="Arial" panose="020B0604020202020204" pitchFamily="34" charset="0"/>
              </a:rPr>
              <a:t>Honeywell Confidential - © 2019 by Honeywell International Inc. All rights reserved.</a:t>
            </a:r>
          </a:p>
        </p:txBody>
      </p:sp>
    </p:spTree>
  </p:cSld>
  <p:clrMap bg1="lt1" tx1="dk1" bg2="lt2" tx2="dk2" accent1="accent1" accent2="accent2" accent3="accent3" accent4="accent4" accent5="accent5" accent6="accent6" hlink="hlink" folHlink="folHlink"/>
  <p:sldLayoutIdLst>
    <p:sldLayoutId id="2147493560" r:id="rId1"/>
    <p:sldLayoutId id="2147493561" r:id="rId2"/>
    <p:sldLayoutId id="2147493579" r:id="rId3"/>
    <p:sldLayoutId id="2147493562" r:id="rId4"/>
  </p:sldLayoutIdLst>
  <p:hf hdr="0" ftr="0" dt="0"/>
  <p:txStyles>
    <p:titleStyle>
      <a:lvl1pPr algn="l" defTabSz="457200" rtl="0" eaLnBrk="0" fontAlgn="base" hangingPunct="0">
        <a:spcBef>
          <a:spcPct val="0"/>
        </a:spcBef>
        <a:spcAft>
          <a:spcPct val="0"/>
        </a:spcAft>
        <a:defRPr lang="en-US" sz="2800" b="1" kern="1200" dirty="0">
          <a:solidFill>
            <a:schemeClr val="bg2"/>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37398163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5"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9" name="Group 28"/>
          <p:cNvGrpSpPr/>
          <p:nvPr userDrawn="1"/>
        </p:nvGrpSpPr>
        <p:grpSpPr>
          <a:xfrm>
            <a:off x="-313689" y="-311099"/>
            <a:ext cx="12814617" cy="7477866"/>
            <a:chOff x="-313689" y="-311099"/>
            <a:chExt cx="12814617" cy="7477866"/>
          </a:xfrm>
        </p:grpSpPr>
        <p:grpSp>
          <p:nvGrpSpPr>
            <p:cNvPr id="30" name="Group 29"/>
            <p:cNvGrpSpPr/>
            <p:nvPr userDrawn="1"/>
          </p:nvGrpSpPr>
          <p:grpSpPr>
            <a:xfrm>
              <a:off x="-313689" y="1297123"/>
              <a:ext cx="182881" cy="4762033"/>
              <a:chOff x="-186689" y="1297123"/>
              <a:chExt cx="182881" cy="4762033"/>
            </a:xfrm>
          </p:grpSpPr>
          <p:cxnSp>
            <p:nvCxnSpPr>
              <p:cNvPr id="40" name="Straight Connector 39"/>
              <p:cNvCxnSpPr>
                <a:cxnSpLocks/>
              </p:cNvCxnSpPr>
              <p:nvPr userDrawn="1"/>
            </p:nvCxnSpPr>
            <p:spPr>
              <a:xfrm rot="16200000">
                <a:off x="-95248" y="5967716"/>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p:cNvCxnSpPr>
              <p:nvPr userDrawn="1"/>
            </p:nvCxnSpPr>
            <p:spPr>
              <a:xfrm rot="16200000">
                <a:off x="-95249" y="1205683"/>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userDrawn="1"/>
          </p:nvGrpSpPr>
          <p:grpSpPr>
            <a:xfrm>
              <a:off x="833437" y="-311099"/>
              <a:ext cx="10529888" cy="182880"/>
              <a:chOff x="833437" y="-184099"/>
              <a:chExt cx="10529888" cy="182880"/>
            </a:xfrm>
          </p:grpSpPr>
          <p:cxnSp>
            <p:nvCxnSpPr>
              <p:cNvPr id="38" name="Straight Connector 37"/>
              <p:cNvCxnSpPr/>
              <p:nvPr userDrawn="1"/>
            </p:nvCxnSpPr>
            <p:spPr>
              <a:xfrm>
                <a:off x="11363325"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833437"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userDrawn="1"/>
          </p:nvGrpSpPr>
          <p:grpSpPr>
            <a:xfrm>
              <a:off x="12318047" y="1297123"/>
              <a:ext cx="182881" cy="4762033"/>
              <a:chOff x="-186689" y="1297123"/>
              <a:chExt cx="182881" cy="4762033"/>
            </a:xfrm>
          </p:grpSpPr>
          <p:cxnSp>
            <p:nvCxnSpPr>
              <p:cNvPr id="36" name="Straight Connector 35"/>
              <p:cNvCxnSpPr>
                <a:cxnSpLocks/>
              </p:cNvCxnSpPr>
              <p:nvPr userDrawn="1"/>
            </p:nvCxnSpPr>
            <p:spPr>
              <a:xfrm rot="16200000">
                <a:off x="-95248" y="5967716"/>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userDrawn="1"/>
            </p:nvCxnSpPr>
            <p:spPr>
              <a:xfrm rot="16200000">
                <a:off x="-95249" y="1205683"/>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833437" y="6983887"/>
              <a:ext cx="10529888" cy="182880"/>
              <a:chOff x="833437" y="-184099"/>
              <a:chExt cx="10529888" cy="182880"/>
            </a:xfrm>
          </p:grpSpPr>
          <p:cxnSp>
            <p:nvCxnSpPr>
              <p:cNvPr id="34" name="Straight Connector 33"/>
              <p:cNvCxnSpPr/>
              <p:nvPr userDrawn="1"/>
            </p:nvCxnSpPr>
            <p:spPr>
              <a:xfrm>
                <a:off x="11363325"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33437" y="-184099"/>
                <a:ext cx="0" cy="1828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3" name="Picture 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9" name="Slide Number Placeholder 5"/>
          <p:cNvSpPr>
            <a:spLocks noGrp="1"/>
          </p:cNvSpPr>
          <p:nvPr>
            <p:ph type="sldNum" sz="quarter" idx="4"/>
          </p:nvPr>
        </p:nvSpPr>
        <p:spPr>
          <a:xfrm>
            <a:off x="11643360" y="0"/>
            <a:ext cx="548640"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2"/>
                </a:solidFill>
                <a:latin typeface="+mn-lt"/>
                <a:cs typeface="HelveticaNeue MediumCond"/>
              </a:defRPr>
            </a:lvl1pPr>
          </a:lstStyle>
          <a:p>
            <a:pPr>
              <a:defRPr/>
            </a:pPr>
            <a:fld id="{C05CE228-874B-4B88-8E7B-BE8A2097705B}" type="slidenum">
              <a:rPr lang="en-US" smtClean="0"/>
              <a:pPr>
                <a:defRPr/>
              </a:pPr>
              <a:t>‹#›</a:t>
            </a:fld>
            <a:endParaRPr lang="en-US" dirty="0"/>
          </a:p>
        </p:txBody>
      </p:sp>
      <p:sp>
        <p:nvSpPr>
          <p:cNvPr id="11" name="Rectangle 23"/>
          <p:cNvSpPr>
            <a:spLocks noChangeArrowheads="1"/>
          </p:cNvSpPr>
          <p:nvPr userDrawn="1"/>
        </p:nvSpPr>
        <p:spPr bwMode="auto">
          <a:xfrm>
            <a:off x="4342956" y="6162039"/>
            <a:ext cx="3506088"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tx1"/>
                </a:solidFill>
                <a:cs typeface="Arial" panose="020B0604020202020204" pitchFamily="34" charset="0"/>
              </a:rPr>
              <a:t>Honeywell Confidential - © 2019 by Honeywell International Inc. All rights reserved.</a:t>
            </a:r>
          </a:p>
        </p:txBody>
      </p:sp>
      <p:sp>
        <p:nvSpPr>
          <p:cNvPr id="12" name="Round Single Corner Rectangle 11"/>
          <p:cNvSpPr/>
          <p:nvPr userDrawn="1"/>
        </p:nvSpPr>
        <p:spPr>
          <a:xfrm>
            <a:off x="0" y="6353175"/>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spTree>
    <p:extLst>
      <p:ext uri="{BB962C8B-B14F-4D97-AF65-F5344CB8AC3E}">
        <p14:creationId xmlns:p14="http://schemas.microsoft.com/office/powerpoint/2010/main" val="2290300363"/>
      </p:ext>
    </p:extLst>
  </p:cSld>
  <p:clrMap bg1="lt1" tx1="dk1" bg2="lt2" tx2="dk2" accent1="accent1" accent2="accent2" accent3="accent3" accent4="accent4" accent5="accent5" accent6="accent6" hlink="hlink" folHlink="folHlink"/>
  <p:sldLayoutIdLst>
    <p:sldLayoutId id="2147493575" r:id="rId1"/>
    <p:sldLayoutId id="2147493578" r:id="rId2"/>
  </p:sldLayoutIdLst>
  <p:hf hdr="0" ftr="0" dt="0"/>
  <p:txStyles>
    <p:titleStyle>
      <a:lvl1pPr algn="l" defTabSz="457200" rtl="0" eaLnBrk="0" fontAlgn="base" hangingPunct="0">
        <a:spcBef>
          <a:spcPct val="0"/>
        </a:spcBef>
        <a:spcAft>
          <a:spcPct val="0"/>
        </a:spcAft>
        <a:defRPr lang="en-US" sz="2800" b="1" kern="1200" dirty="0">
          <a:solidFill>
            <a:schemeClr val="bg2"/>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slide" Target="slide8.xml"/><Relationship Id="rId3" Type="http://schemas.openxmlformats.org/officeDocument/2006/relationships/tags" Target="../tags/tag29.xml"/><Relationship Id="rId7" Type="http://schemas.openxmlformats.org/officeDocument/2006/relationships/image" Target="../media/image1.emf"/><Relationship Id="rId12" Type="http://schemas.openxmlformats.org/officeDocument/2006/relationships/image" Target="../media/image32.jpg"/><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oleObject" Target="../embeddings/oleObject16.bin"/><Relationship Id="rId11" Type="http://schemas.openxmlformats.org/officeDocument/2006/relationships/image" Target="../media/image31.png"/><Relationship Id="rId5" Type="http://schemas.openxmlformats.org/officeDocument/2006/relationships/notesSlide" Target="../notesSlides/notesSlide9.xml"/><Relationship Id="rId10" Type="http://schemas.openxmlformats.org/officeDocument/2006/relationships/image" Target="../media/image36.png"/><Relationship Id="rId4" Type="http://schemas.openxmlformats.org/officeDocument/2006/relationships/slideLayout" Target="../slideLayouts/slideLayout3.xml"/><Relationship Id="rId9" Type="http://schemas.openxmlformats.org/officeDocument/2006/relationships/image" Target="../media/image30.png"/><Relationship Id="rId14"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1.xml"/><Relationship Id="rId7" Type="http://schemas.openxmlformats.org/officeDocument/2006/relationships/image" Target="../media/image37.jpeg"/><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10" Type="http://schemas.openxmlformats.org/officeDocument/2006/relationships/image" Target="../media/image34.wmf"/><Relationship Id="rId4" Type="http://schemas.openxmlformats.org/officeDocument/2006/relationships/slideLayout" Target="../slideLayouts/slideLayout3.xml"/><Relationship Id="rId9"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33.xml"/><Relationship Id="rId7" Type="http://schemas.openxmlformats.org/officeDocument/2006/relationships/hyperlink" Target="https://www.lab-honeywell.com/hydranal-search/" TargetMode="External"/><Relationship Id="rId12" Type="http://schemas.openxmlformats.org/officeDocument/2006/relationships/image" Target="../media/image34.wmf"/><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1.emf"/><Relationship Id="rId11" Type="http://schemas.openxmlformats.org/officeDocument/2006/relationships/slide" Target="slide8.xml"/><Relationship Id="rId5" Type="http://schemas.openxmlformats.org/officeDocument/2006/relationships/oleObject" Target="../embeddings/oleObject18.bin"/><Relationship Id="rId10" Type="http://schemas.openxmlformats.org/officeDocument/2006/relationships/image" Target="../media/image36.png"/><Relationship Id="rId4" Type="http://schemas.openxmlformats.org/officeDocument/2006/relationships/slideLayout" Target="../slideLayouts/slideLayout3.xml"/><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image" Target="../media/image34.wmf"/><Relationship Id="rId5" Type="http://schemas.openxmlformats.org/officeDocument/2006/relationships/notesSlide" Target="../notesSlides/notesSlide10.xml"/><Relationship Id="rId10" Type="http://schemas.openxmlformats.org/officeDocument/2006/relationships/slide" Target="slide8.xml"/><Relationship Id="rId4" Type="http://schemas.openxmlformats.org/officeDocument/2006/relationships/slideLayout" Target="../slideLayouts/slideLayout3.xml"/><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7.xml"/><Relationship Id="rId7" Type="http://schemas.openxmlformats.org/officeDocument/2006/relationships/image" Target="../media/image42.jpg"/><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34.wmf"/><Relationship Id="rId5" Type="http://schemas.openxmlformats.org/officeDocument/2006/relationships/oleObject" Target="../embeddings/oleObject20.bin"/><Relationship Id="rId10" Type="http://schemas.openxmlformats.org/officeDocument/2006/relationships/slide" Target="slide8.xml"/><Relationship Id="rId4" Type="http://schemas.openxmlformats.org/officeDocument/2006/relationships/slideLayout" Target="../slideLayouts/slideLayout3.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tags" Target="../tags/tag39.xml"/><Relationship Id="rId7" Type="http://schemas.openxmlformats.org/officeDocument/2006/relationships/image" Target="../media/image43.jpeg"/><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10" Type="http://schemas.openxmlformats.org/officeDocument/2006/relationships/slide" Target="slide17.xml"/><Relationship Id="rId4" Type="http://schemas.openxmlformats.org/officeDocument/2006/relationships/slideLayout" Target="../slideLayouts/slideLayout3.xml"/><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1.xml"/><Relationship Id="rId7" Type="http://schemas.openxmlformats.org/officeDocument/2006/relationships/image" Target="../media/image45.jpeg"/><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10" Type="http://schemas.openxmlformats.org/officeDocument/2006/relationships/image" Target="../media/image46.png"/><Relationship Id="rId4" Type="http://schemas.openxmlformats.org/officeDocument/2006/relationships/slideLayout" Target="../slideLayouts/slideLayout3.xml"/><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tags" Target="../tags/tag43.xml"/><Relationship Id="rId7" Type="http://schemas.openxmlformats.org/officeDocument/2006/relationships/image" Target="../media/image31.png"/><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10" Type="http://schemas.openxmlformats.org/officeDocument/2006/relationships/image" Target="../media/image46.png"/><Relationship Id="rId4" Type="http://schemas.openxmlformats.org/officeDocument/2006/relationships/slideLayout" Target="../slideLayouts/slideLayout3.xml"/><Relationship Id="rId9"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www.greyhoundchrom.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www.greyhoundchrom.com/" TargetMode="External"/><Relationship Id="rId1" Type="http://schemas.openxmlformats.org/officeDocument/2006/relationships/slideLayout" Target="../slideLayouts/slideLayout7.xml"/><Relationship Id="rId6" Type="http://schemas.openxmlformats.org/officeDocument/2006/relationships/hyperlink" Target="mailto:orders@greyhoundchrom.com" TargetMode="External"/><Relationship Id="rId5" Type="http://schemas.openxmlformats.org/officeDocument/2006/relationships/hyperlink" Target="mailto:sales@greyhoundchrom.com" TargetMode="External"/><Relationship Id="rId4" Type="http://schemas.openxmlformats.org/officeDocument/2006/relationships/hyperlink" Target="mailto:info@greyhoundchrom.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4.xml"/><Relationship Id="rId7" Type="http://schemas.openxmlformats.org/officeDocument/2006/relationships/image" Target="../media/image50.jpeg"/><Relationship Id="rId2" Type="http://schemas.openxmlformats.org/officeDocument/2006/relationships/tags" Target="../tags/tag44.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7.xml"/><Relationship Id="rId7" Type="http://schemas.openxmlformats.org/officeDocument/2006/relationships/image" Target="../media/image1.emf"/><Relationship Id="rId12" Type="http://schemas.openxmlformats.org/officeDocument/2006/relationships/hyperlink" Target="https://www.honeywell.com/who-we-are/overview" TargetMode="External"/><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13.jpeg"/><Relationship Id="rId5" Type="http://schemas.openxmlformats.org/officeDocument/2006/relationships/notesSlide" Target="../notesSlides/notesSlide3.xml"/><Relationship Id="rId10" Type="http://schemas.openxmlformats.org/officeDocument/2006/relationships/image" Target="../media/image12.jpeg"/><Relationship Id="rId4" Type="http://schemas.openxmlformats.org/officeDocument/2006/relationships/slideLayout" Target="../slideLayouts/slideLayout7.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3.xml"/><Relationship Id="rId7" Type="http://schemas.openxmlformats.org/officeDocument/2006/relationships/image" Target="../media/image14.jpeg"/><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10" Type="http://schemas.openxmlformats.org/officeDocument/2006/relationships/image" Target="../media/image17.jpeg"/><Relationship Id="rId4" Type="http://schemas.openxmlformats.org/officeDocument/2006/relationships/notesSlide" Target="../notesSlides/notesSlide4.xm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hyperlink" Target="http://www.lab-honeywell.com/" TargetMode="External"/><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7.xml"/><Relationship Id="rId4" Type="http://schemas.openxmlformats.org/officeDocument/2006/relationships/slideLayout" Target="../slideLayouts/slideLayout3.xml"/><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slide" Target="slide10.xml"/><Relationship Id="rId3" Type="http://schemas.openxmlformats.org/officeDocument/2006/relationships/tags" Target="../tags/tag25.xml"/><Relationship Id="rId7" Type="http://schemas.openxmlformats.org/officeDocument/2006/relationships/image" Target="../media/image1.emf"/><Relationship Id="rId12" Type="http://schemas.openxmlformats.org/officeDocument/2006/relationships/image" Target="../media/image28.jpeg"/><Relationship Id="rId17" Type="http://schemas.openxmlformats.org/officeDocument/2006/relationships/slide" Target="slide14.xml"/><Relationship Id="rId2" Type="http://schemas.openxmlformats.org/officeDocument/2006/relationships/tags" Target="../tags/tag24.xml"/><Relationship Id="rId16" Type="http://schemas.openxmlformats.org/officeDocument/2006/relationships/slide" Target="slide13.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image" Target="../media/image27.jpeg"/><Relationship Id="rId5" Type="http://schemas.openxmlformats.org/officeDocument/2006/relationships/notesSlide" Target="../notesSlides/notesSlide8.xml"/><Relationship Id="rId15" Type="http://schemas.openxmlformats.org/officeDocument/2006/relationships/slide" Target="slide11.xml"/><Relationship Id="rId10" Type="http://schemas.openxmlformats.org/officeDocument/2006/relationships/image" Target="../media/image26.jpeg"/><Relationship Id="rId19" Type="http://schemas.openxmlformats.org/officeDocument/2006/relationships/slide" Target="slide9.xml"/><Relationship Id="rId4" Type="http://schemas.openxmlformats.org/officeDocument/2006/relationships/slideLayout" Target="../slideLayouts/slideLayout3.xml"/><Relationship Id="rId9" Type="http://schemas.openxmlformats.org/officeDocument/2006/relationships/image" Target="../media/image25.jpe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7.xml"/><Relationship Id="rId7" Type="http://schemas.openxmlformats.org/officeDocument/2006/relationships/image" Target="../media/image30.png"/><Relationship Id="rId12" Type="http://schemas.openxmlformats.org/officeDocument/2006/relationships/image" Target="../media/image34.wmf"/><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slide" Target="slide8.xml"/><Relationship Id="rId5" Type="http://schemas.openxmlformats.org/officeDocument/2006/relationships/oleObject" Target="../embeddings/oleObject15.bin"/><Relationship Id="rId10" Type="http://schemas.openxmlformats.org/officeDocument/2006/relationships/image" Target="../media/image33.jpeg"/><Relationship Id="rId4" Type="http://schemas.openxmlformats.org/officeDocument/2006/relationships/slideLayout" Target="../slideLayouts/slideLayout3.xml"/><Relationship Id="rId9"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64781" y="6072007"/>
            <a:ext cx="6617887" cy="249655"/>
          </a:xfrm>
          <a:prstGeom prst="rect">
            <a:avLst/>
          </a:prstGeom>
        </p:spPr>
        <p:txBody>
          <a:bodyPr anchor="ctr"/>
          <a:lstStyle/>
          <a:p>
            <a:pPr>
              <a:buFont typeface="Arial" charset="0"/>
              <a:buNone/>
              <a:defRPr/>
            </a:pPr>
            <a:r>
              <a:rPr lang="en-US" dirty="0"/>
              <a:t>Honeywell Research </a:t>
            </a:r>
            <a:br>
              <a:rPr lang="en-US" dirty="0"/>
            </a:br>
            <a:r>
              <a:rPr lang="en-US" dirty="0"/>
              <a:t>Chemicals PORTFOLIO </a:t>
            </a:r>
          </a:p>
        </p:txBody>
      </p:sp>
      <p:sp>
        <p:nvSpPr>
          <p:cNvPr id="3" name="Text Placeholder 2"/>
          <p:cNvSpPr>
            <a:spLocks noGrp="1"/>
          </p:cNvSpPr>
          <p:nvPr>
            <p:ph type="body" sz="quarter" idx="11"/>
          </p:nvPr>
        </p:nvSpPr>
        <p:spPr>
          <a:prstGeom prst="rect">
            <a:avLst/>
          </a:prstGeom>
        </p:spPr>
        <p:txBody>
          <a:bodyPr/>
          <a:lstStyle/>
          <a:p>
            <a:pPr algn="r">
              <a:buFont typeface="Arial" charset="0"/>
              <a:buNone/>
              <a:defRPr/>
            </a:pPr>
            <a:r>
              <a:rPr lang="en-US" dirty="0"/>
              <a:t>Marketing Director Greyhound Chromatography</a:t>
            </a:r>
          </a:p>
        </p:txBody>
      </p:sp>
      <p:sp>
        <p:nvSpPr>
          <p:cNvPr id="5" name="Rectangle 4"/>
          <p:cNvSpPr/>
          <p:nvPr/>
        </p:nvSpPr>
        <p:spPr>
          <a:xfrm>
            <a:off x="10207855" y="6042480"/>
            <a:ext cx="1303346" cy="43443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dirty="0">
                <a:solidFill>
                  <a:schemeClr val="bg2"/>
                </a:solidFill>
              </a:rPr>
              <a:t>Placeholder for Logo</a:t>
            </a:r>
          </a:p>
        </p:txBody>
      </p:sp>
      <p:pic>
        <p:nvPicPr>
          <p:cNvPr id="7" name="Picture 6">
            <a:extLst>
              <a:ext uri="{FF2B5EF4-FFF2-40B4-BE49-F238E27FC236}">
                <a16:creationId xmlns:a16="http://schemas.microsoft.com/office/drawing/2014/main" id="{B81E9293-5CD1-4CDE-ADAB-967B6B134D05}"/>
              </a:ext>
            </a:extLst>
          </p:cNvPr>
          <p:cNvPicPr>
            <a:picLocks noChangeAspect="1"/>
          </p:cNvPicPr>
          <p:nvPr/>
        </p:nvPicPr>
        <p:blipFill>
          <a:blip r:embed="rId3"/>
          <a:stretch>
            <a:fillRect/>
          </a:stretch>
        </p:blipFill>
        <p:spPr>
          <a:xfrm>
            <a:off x="10207855" y="5869146"/>
            <a:ext cx="1588316" cy="855064"/>
          </a:xfrm>
          <a:prstGeom prst="rect">
            <a:avLst/>
          </a:prstGeom>
        </p:spPr>
      </p:pic>
      <p:sp>
        <p:nvSpPr>
          <p:cNvPr id="9" name="Content Placeholder 8">
            <a:extLst>
              <a:ext uri="{FF2B5EF4-FFF2-40B4-BE49-F238E27FC236}">
                <a16:creationId xmlns:a16="http://schemas.microsoft.com/office/drawing/2014/main" id="{63F85F17-C7C0-469D-AC85-4B2E3B6F1AA2}"/>
              </a:ext>
            </a:extLst>
          </p:cNvPr>
          <p:cNvSpPr>
            <a:spLocks noGrp="1"/>
          </p:cNvSpPr>
          <p:nvPr>
            <p:ph sz="quarter" idx="10"/>
          </p:nvPr>
        </p:nvSpPr>
        <p:spPr/>
        <p:txBody>
          <a:bodyPr/>
          <a:lstStyle/>
          <a:p>
            <a:r>
              <a:rPr lang="en-GB" dirty="0"/>
              <a:t>Susan Massie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think-cell Slide" r:id="rId6" imgW="395" imgH="394" progId="TCLayout.ActiveDocument.1">
                  <p:embed/>
                </p:oleObj>
              </mc:Choice>
              <mc:Fallback>
                <p:oleObj name="think-cell Slide" r:id="rId6" imgW="395" imgH="394"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a:t>Liquid Chromatography (HPLC, LC-MS, UHPLC)</a:t>
            </a: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5741" y="1313504"/>
            <a:ext cx="1874325" cy="1262663"/>
          </a:xfrm>
          <a:prstGeom prst="rect">
            <a:avLst/>
          </a:prstGeom>
        </p:spPr>
      </p:pic>
      <p:pic>
        <p:nvPicPr>
          <p:cNvPr id="26" name="Picture 25" descr="honeywell-houseBrands_Riedel-de Haân-R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78721" y="2712442"/>
            <a:ext cx="1443132" cy="396000"/>
          </a:xfrm>
          <a:prstGeom prst="rect">
            <a:avLst/>
          </a:prstGeom>
        </p:spPr>
      </p:pic>
      <p:pic>
        <p:nvPicPr>
          <p:cNvPr id="27" name="Picture 26" descr="honeywell-houseBrands_fluka-TM_rgb.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11918" y="3929252"/>
            <a:ext cx="1376738" cy="468000"/>
          </a:xfrm>
          <a:prstGeom prst="rect">
            <a:avLst/>
          </a:prstGeom>
        </p:spPr>
      </p:pic>
      <p:pic>
        <p:nvPicPr>
          <p:cNvPr id="28" name="Picture 27" descr="honeywell-houseBrands_Burdick-Jackson-TM_rgb.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23811" y="3338847"/>
            <a:ext cx="1352953" cy="360000"/>
          </a:xfrm>
          <a:prstGeom prst="rect">
            <a:avLst/>
          </a:prstGeom>
        </p:spPr>
      </p:pic>
      <p:pic>
        <p:nvPicPr>
          <p:cNvPr id="14" name="Picture 13"/>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42905" y="4542594"/>
            <a:ext cx="1514764" cy="1514764"/>
          </a:xfrm>
          <a:prstGeom prst="rect">
            <a:avLst/>
          </a:prstGeom>
        </p:spPr>
      </p:pic>
      <p:sp>
        <p:nvSpPr>
          <p:cNvPr id="19" name="Text Placeholder 20"/>
          <p:cNvSpPr txBox="1">
            <a:spLocks/>
          </p:cNvSpPr>
          <p:nvPr/>
        </p:nvSpPr>
        <p:spPr>
          <a:xfrm>
            <a:off x="713232" y="1194314"/>
            <a:ext cx="8892382" cy="1631216"/>
          </a:xfrm>
          <a:prstGeom prst="rect">
            <a:avLst/>
          </a:prstGeom>
        </p:spPr>
        <p:txBody>
          <a:bodyPr vert="horz" wrap="square" lIns="91440" tIns="45720" rIns="91440" bIns="45720" rtlCol="0" anchor="t">
            <a:spAutoFit/>
          </a:bodyP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indent="0">
              <a:spcBef>
                <a:spcPts val="600"/>
              </a:spcBef>
              <a:buNone/>
            </a:pPr>
            <a:r>
              <a:rPr lang="en-US" sz="1600" dirty="0">
                <a:solidFill>
                  <a:schemeClr val="bg2"/>
                </a:solidFill>
              </a:rPr>
              <a:t>Solvents</a:t>
            </a:r>
          </a:p>
          <a:p>
            <a:pPr marL="169863" indent="-169863">
              <a:spcBef>
                <a:spcPts val="600"/>
              </a:spcBef>
              <a:buClr>
                <a:schemeClr val="tx2"/>
              </a:buClr>
              <a:buFont typeface="Arial" panose="020B0604020202020204" pitchFamily="34" charset="0"/>
              <a:buChar char="•"/>
            </a:pPr>
            <a:r>
              <a:rPr lang="en-US" sz="1600" b="0" dirty="0">
                <a:solidFill>
                  <a:schemeClr val="bg2"/>
                </a:solidFill>
              </a:rPr>
              <a:t>In various grades for various applications</a:t>
            </a:r>
          </a:p>
          <a:p>
            <a:pPr marL="169863" indent="-169863">
              <a:spcBef>
                <a:spcPts val="600"/>
              </a:spcBef>
              <a:buClr>
                <a:schemeClr val="tx2"/>
              </a:buClr>
              <a:buFont typeface="Arial" panose="020B0604020202020204" pitchFamily="34" charset="0"/>
              <a:buChar char="•"/>
            </a:pPr>
            <a:r>
              <a:rPr lang="en-US" sz="1600" b="0" dirty="0">
                <a:solidFill>
                  <a:schemeClr val="bg2"/>
                </a:solidFill>
              </a:rPr>
              <a:t>A variety of packaging solutions, including stainless steel returnable drums</a:t>
            </a:r>
          </a:p>
          <a:p>
            <a:pPr marL="169863" indent="-169863">
              <a:spcBef>
                <a:spcPts val="600"/>
              </a:spcBef>
              <a:buClr>
                <a:schemeClr val="tx2"/>
              </a:buClr>
              <a:buFont typeface="Arial" panose="020B0604020202020204" pitchFamily="34" charset="0"/>
              <a:buChar char="•"/>
            </a:pPr>
            <a:r>
              <a:rPr lang="en-US" sz="1600" b="0" dirty="0">
                <a:solidFill>
                  <a:schemeClr val="bg2"/>
                </a:solidFill>
              </a:rPr>
              <a:t>Made to the original specifications that guarantee exceptional purity and lot-to-lot consistency</a:t>
            </a:r>
          </a:p>
          <a:p>
            <a:pPr>
              <a:spcBef>
                <a:spcPts val="600"/>
              </a:spcBef>
            </a:pPr>
            <a:endParaRPr lang="en-US" sz="1600" dirty="0">
              <a:solidFill>
                <a:schemeClr val="bg2"/>
              </a:solidFill>
            </a:endParaRPr>
          </a:p>
        </p:txBody>
      </p:sp>
      <p:sp>
        <p:nvSpPr>
          <p:cNvPr id="5" name="Slide Number Placeholder 4"/>
          <p:cNvSpPr>
            <a:spLocks noGrp="1"/>
          </p:cNvSpPr>
          <p:nvPr>
            <p:ph type="sldNum" sz="quarter" idx="10"/>
          </p:nvPr>
        </p:nvSpPr>
        <p:spPr/>
        <p:txBody>
          <a:bodyPr/>
          <a:lstStyle/>
          <a:p>
            <a:pPr>
              <a:defRPr/>
            </a:pPr>
            <a:fld id="{521D1E3F-96BE-4EC6-B772-60D92C1E53EA}" type="slidenum">
              <a:rPr lang="en-US" smtClean="0"/>
              <a:pPr>
                <a:defRPr/>
              </a:pPr>
              <a:t>9</a:t>
            </a:fld>
            <a:endParaRPr lang="en-US" dirty="0"/>
          </a:p>
        </p:txBody>
      </p:sp>
      <p:sp>
        <p:nvSpPr>
          <p:cNvPr id="15" name="Text Placeholder 20"/>
          <p:cNvSpPr txBox="1">
            <a:spLocks/>
          </p:cNvSpPr>
          <p:nvPr/>
        </p:nvSpPr>
        <p:spPr>
          <a:xfrm>
            <a:off x="963429" y="4948860"/>
            <a:ext cx="3844830" cy="9786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Analytical Standards</a:t>
            </a:r>
          </a:p>
          <a:p>
            <a:r>
              <a:rPr lang="en-US" sz="1400" dirty="0">
                <a:solidFill>
                  <a:schemeClr val="bg2"/>
                </a:solidFill>
              </a:rPr>
              <a:t>For different industry specific applications</a:t>
            </a:r>
          </a:p>
          <a:p>
            <a:r>
              <a:rPr lang="en-US" sz="1400" dirty="0">
                <a:solidFill>
                  <a:schemeClr val="bg2"/>
                </a:solidFill>
              </a:rPr>
              <a:t>Technical service</a:t>
            </a:r>
          </a:p>
        </p:txBody>
      </p:sp>
      <p:sp>
        <p:nvSpPr>
          <p:cNvPr id="16" name="Text Placeholder 20"/>
          <p:cNvSpPr txBox="1">
            <a:spLocks/>
          </p:cNvSpPr>
          <p:nvPr/>
        </p:nvSpPr>
        <p:spPr>
          <a:xfrm>
            <a:off x="5014113" y="3771602"/>
            <a:ext cx="3931920" cy="9786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Additives and Buffers</a:t>
            </a:r>
          </a:p>
          <a:p>
            <a:r>
              <a:rPr lang="en-US" sz="1400" dirty="0">
                <a:solidFill>
                  <a:schemeClr val="bg2"/>
                </a:solidFill>
              </a:rPr>
              <a:t>Specifically tested for HPLC applications</a:t>
            </a:r>
          </a:p>
          <a:p>
            <a:r>
              <a:rPr lang="en-US" sz="1400" dirty="0">
                <a:solidFill>
                  <a:schemeClr val="bg2"/>
                </a:solidFill>
              </a:rPr>
              <a:t>Many varieties of solvents, acids and salts</a:t>
            </a:r>
          </a:p>
        </p:txBody>
      </p:sp>
      <p:sp>
        <p:nvSpPr>
          <p:cNvPr id="17" name="Text Placeholder 20"/>
          <p:cNvSpPr txBox="1">
            <a:spLocks/>
          </p:cNvSpPr>
          <p:nvPr/>
        </p:nvSpPr>
        <p:spPr>
          <a:xfrm>
            <a:off x="5014113" y="4948860"/>
            <a:ext cx="3931920" cy="9786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Eluent additives for HPLC, LC-MS, and UHPLC</a:t>
            </a:r>
          </a:p>
          <a:p>
            <a:r>
              <a:rPr lang="en-US" sz="1400" dirty="0">
                <a:solidFill>
                  <a:schemeClr val="bg2"/>
                </a:solidFill>
              </a:rPr>
              <a:t>Suitable for LC-MS applications</a:t>
            </a:r>
          </a:p>
        </p:txBody>
      </p:sp>
      <p:sp>
        <p:nvSpPr>
          <p:cNvPr id="18" name="Text Placeholder 20"/>
          <p:cNvSpPr txBox="1">
            <a:spLocks/>
          </p:cNvSpPr>
          <p:nvPr/>
        </p:nvSpPr>
        <p:spPr>
          <a:xfrm>
            <a:off x="5014113" y="2594344"/>
            <a:ext cx="3931920" cy="9786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Burdick &amp; Jackson™ solvents </a:t>
            </a:r>
          </a:p>
          <a:p>
            <a:pPr>
              <a:spcBef>
                <a:spcPts val="600"/>
              </a:spcBef>
              <a:buClr>
                <a:schemeClr val="tx2"/>
              </a:buClr>
            </a:pPr>
            <a:r>
              <a:rPr lang="en-US" sz="1400" dirty="0">
                <a:solidFill>
                  <a:schemeClr val="bg2"/>
                </a:solidFill>
              </a:rPr>
              <a:t>for ACS specific use, HPLC, and LC-MS</a:t>
            </a:r>
          </a:p>
        </p:txBody>
      </p:sp>
      <p:sp>
        <p:nvSpPr>
          <p:cNvPr id="20" name="Text Placeholder 20"/>
          <p:cNvSpPr txBox="1">
            <a:spLocks/>
          </p:cNvSpPr>
          <p:nvPr/>
        </p:nvSpPr>
        <p:spPr>
          <a:xfrm>
            <a:off x="963429" y="2594344"/>
            <a:ext cx="3844830" cy="9786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Chromasolv™ solvents</a:t>
            </a:r>
          </a:p>
          <a:p>
            <a:pPr>
              <a:spcBef>
                <a:spcPts val="600"/>
              </a:spcBef>
              <a:buClr>
                <a:schemeClr val="tx2"/>
              </a:buClr>
            </a:pPr>
            <a:r>
              <a:rPr lang="en-US" sz="1400" dirty="0">
                <a:solidFill>
                  <a:schemeClr val="bg2"/>
                </a:solidFill>
              </a:rPr>
              <a:t>for HPLC, gradient grade, Plus for HPLC, LC-MS, LC-MS Ultra, UHPLC</a:t>
            </a:r>
          </a:p>
        </p:txBody>
      </p:sp>
      <p:sp>
        <p:nvSpPr>
          <p:cNvPr id="21" name="Text Placeholder 20"/>
          <p:cNvSpPr txBox="1">
            <a:spLocks/>
          </p:cNvSpPr>
          <p:nvPr/>
        </p:nvSpPr>
        <p:spPr>
          <a:xfrm>
            <a:off x="963429" y="3771602"/>
            <a:ext cx="3844830" cy="9786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Clr>
                <a:schemeClr val="tx2"/>
              </a:buClr>
              <a:buNone/>
            </a:pPr>
            <a:r>
              <a:rPr lang="en-US" sz="1400" b="1" dirty="0">
                <a:solidFill>
                  <a:schemeClr val="tx2"/>
                </a:solidFill>
              </a:rPr>
              <a:t>Honeywell LabReady™ Blends </a:t>
            </a:r>
          </a:p>
          <a:p>
            <a:pPr>
              <a:spcBef>
                <a:spcPts val="600"/>
              </a:spcBef>
              <a:buClr>
                <a:schemeClr val="tx2"/>
              </a:buClr>
            </a:pPr>
            <a:r>
              <a:rPr lang="en-US" sz="1400" dirty="0">
                <a:solidFill>
                  <a:schemeClr val="bg2"/>
                </a:solidFill>
              </a:rPr>
              <a:t>for HPLC and LC-MS </a:t>
            </a:r>
          </a:p>
        </p:txBody>
      </p:sp>
      <p:pic>
        <p:nvPicPr>
          <p:cNvPr id="31" name="Picture 30">
            <a:hlinkClick r:id="rId13" action="ppaction://hlinksldjump"/>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10388" y="282793"/>
            <a:ext cx="645424" cy="646122"/>
          </a:xfrm>
          <a:prstGeom prst="rect">
            <a:avLst/>
          </a:prstGeom>
        </p:spPr>
      </p:pic>
    </p:spTree>
    <p:extLst>
      <p:ext uri="{BB962C8B-B14F-4D97-AF65-F5344CB8AC3E}">
        <p14:creationId xmlns:p14="http://schemas.microsoft.com/office/powerpoint/2010/main" val="22458605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5" name="think-cell Slide" r:id="rId5" imgW="395" imgH="394" progId="TCLayout.ActiveDocument.1">
                  <p:embed/>
                </p:oleObj>
              </mc:Choice>
              <mc:Fallback>
                <p:oleObj name="think-cell Slide" r:id="rId5" imgW="395" imgH="394"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65740" y="1313504"/>
            <a:ext cx="1874325" cy="1248300"/>
          </a:xfrm>
          <a:prstGeom prst="rect">
            <a:avLst/>
          </a:prstGeom>
        </p:spPr>
      </p:pic>
      <p:sp>
        <p:nvSpPr>
          <p:cNvPr id="2" name="Title 1"/>
          <p:cNvSpPr>
            <a:spLocks noGrp="1"/>
          </p:cNvSpPr>
          <p:nvPr>
            <p:ph type="title"/>
          </p:nvPr>
        </p:nvSpPr>
        <p:spPr/>
        <p:txBody>
          <a:bodyPr/>
          <a:lstStyle/>
          <a:p>
            <a:r>
              <a:rPr lang="en-US" dirty="0"/>
              <a:t>Volumetric Titration</a:t>
            </a:r>
          </a:p>
        </p:txBody>
      </p:sp>
      <p:pic>
        <p:nvPicPr>
          <p:cNvPr id="4" name="Picture 3" descr="honeywell-houseBrands_fluka-T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60207" y="3326433"/>
            <a:ext cx="1280160" cy="435169"/>
          </a:xfrm>
          <a:prstGeom prst="rect">
            <a:avLst/>
          </a:prstGeom>
        </p:spPr>
      </p:pic>
      <p:sp>
        <p:nvSpPr>
          <p:cNvPr id="5" name="Slide Number Placeholder 4"/>
          <p:cNvSpPr>
            <a:spLocks noGrp="1"/>
          </p:cNvSpPr>
          <p:nvPr>
            <p:ph type="sldNum" sz="quarter" idx="10"/>
          </p:nvPr>
        </p:nvSpPr>
        <p:spPr/>
        <p:txBody>
          <a:bodyPr/>
          <a:lstStyle/>
          <a:p>
            <a:pPr>
              <a:defRPr/>
            </a:pPr>
            <a:fld id="{521D1E3F-96BE-4EC6-B772-60D92C1E53EA}" type="slidenum">
              <a:rPr lang="en-US" smtClean="0"/>
              <a:pPr>
                <a:defRPr/>
              </a:pPr>
              <a:t>10</a:t>
            </a:fld>
            <a:endParaRPr lang="en-US" dirty="0"/>
          </a:p>
        </p:txBody>
      </p:sp>
      <p:sp>
        <p:nvSpPr>
          <p:cNvPr id="12" name="Text Placeholder 20"/>
          <p:cNvSpPr txBox="1">
            <a:spLocks/>
          </p:cNvSpPr>
          <p:nvPr/>
        </p:nvSpPr>
        <p:spPr>
          <a:xfrm>
            <a:off x="4947738" y="1638554"/>
            <a:ext cx="3998295" cy="2578363"/>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pH Buffers</a:t>
            </a:r>
          </a:p>
          <a:p>
            <a:r>
              <a:rPr lang="en-US" sz="1400" dirty="0">
                <a:solidFill>
                  <a:schemeClr val="bg2"/>
                </a:solidFill>
              </a:rPr>
              <a:t>Buffers ranging from pH 1.00 – 13.00</a:t>
            </a:r>
          </a:p>
          <a:p>
            <a:r>
              <a:rPr lang="en-US" sz="1400" dirty="0">
                <a:solidFill>
                  <a:schemeClr val="bg2"/>
                </a:solidFill>
              </a:rPr>
              <a:t>Color-coded buffers pH 4 (red), 7 (green), </a:t>
            </a:r>
            <a:br>
              <a:rPr lang="en-US" sz="1400" dirty="0">
                <a:solidFill>
                  <a:schemeClr val="bg2"/>
                </a:solidFill>
              </a:rPr>
            </a:br>
            <a:r>
              <a:rPr lang="en-US" sz="1400" dirty="0">
                <a:solidFill>
                  <a:schemeClr val="bg2"/>
                </a:solidFill>
              </a:rPr>
              <a:t>9 (blue), 10 (violet)</a:t>
            </a:r>
          </a:p>
          <a:p>
            <a:r>
              <a:rPr lang="en-US" sz="1400" dirty="0">
                <a:solidFill>
                  <a:schemeClr val="bg2"/>
                </a:solidFill>
              </a:rPr>
              <a:t>High precision buffers according to DIN 19266</a:t>
            </a:r>
          </a:p>
          <a:p>
            <a:r>
              <a:rPr lang="en-US" sz="1400" dirty="0">
                <a:solidFill>
                  <a:schemeClr val="bg2"/>
                </a:solidFill>
              </a:rPr>
              <a:t>Available as ready-to-use solutions and concentrates</a:t>
            </a:r>
          </a:p>
          <a:p>
            <a:r>
              <a:rPr lang="en-US" sz="1400" dirty="0">
                <a:solidFill>
                  <a:schemeClr val="bg2"/>
                </a:solidFill>
              </a:rPr>
              <a:t>Certified pH buffers, traceable to SRM from NIST</a:t>
            </a:r>
          </a:p>
        </p:txBody>
      </p:sp>
      <p:sp>
        <p:nvSpPr>
          <p:cNvPr id="14" name="Text Placeholder 20"/>
          <p:cNvSpPr txBox="1">
            <a:spLocks/>
          </p:cNvSpPr>
          <p:nvPr/>
        </p:nvSpPr>
        <p:spPr>
          <a:xfrm>
            <a:off x="828675" y="4412037"/>
            <a:ext cx="3909734" cy="120876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Indicators</a:t>
            </a:r>
          </a:p>
          <a:p>
            <a:r>
              <a:rPr lang="en-US" sz="1400" dirty="0">
                <a:solidFill>
                  <a:schemeClr val="bg2"/>
                </a:solidFill>
              </a:rPr>
              <a:t>Powders and solutions for acid-base, adsorption, redox and metal titration, as well as indicators for non-aqueous titration</a:t>
            </a:r>
          </a:p>
        </p:txBody>
      </p:sp>
      <p:sp>
        <p:nvSpPr>
          <p:cNvPr id="15" name="Text Placeholder 20"/>
          <p:cNvSpPr txBox="1">
            <a:spLocks/>
          </p:cNvSpPr>
          <p:nvPr/>
        </p:nvSpPr>
        <p:spPr>
          <a:xfrm>
            <a:off x="4947738" y="4412037"/>
            <a:ext cx="3998295" cy="120876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Reagents for </a:t>
            </a:r>
            <a:r>
              <a:rPr lang="en-US" sz="1400" b="1" dirty="0" err="1">
                <a:solidFill>
                  <a:schemeClr val="tx2"/>
                </a:solidFill>
              </a:rPr>
              <a:t>Complexometry</a:t>
            </a:r>
            <a:endParaRPr lang="en-US" sz="1400" b="1" dirty="0">
              <a:solidFill>
                <a:schemeClr val="tx2"/>
              </a:solidFill>
            </a:endParaRPr>
          </a:p>
          <a:p>
            <a:r>
              <a:rPr lang="en-US" sz="1400" dirty="0" err="1">
                <a:solidFill>
                  <a:schemeClr val="bg2"/>
                </a:solidFill>
              </a:rPr>
              <a:t>Aminopolycarboxylic</a:t>
            </a:r>
            <a:r>
              <a:rPr lang="en-US" sz="1400" dirty="0">
                <a:solidFill>
                  <a:schemeClr val="bg2"/>
                </a:solidFill>
              </a:rPr>
              <a:t> acids </a:t>
            </a:r>
            <a:br>
              <a:rPr lang="en-US" sz="1400" dirty="0">
                <a:solidFill>
                  <a:schemeClr val="bg2"/>
                </a:solidFill>
              </a:rPr>
            </a:br>
            <a:r>
              <a:rPr lang="en-US" sz="1400" dirty="0">
                <a:solidFill>
                  <a:schemeClr val="bg2"/>
                </a:solidFill>
              </a:rPr>
              <a:t>(EDTA/NTA analogs)</a:t>
            </a:r>
          </a:p>
          <a:p>
            <a:r>
              <a:rPr lang="en-US" sz="1400" dirty="0">
                <a:solidFill>
                  <a:schemeClr val="bg2"/>
                </a:solidFill>
              </a:rPr>
              <a:t>Masking agents</a:t>
            </a:r>
          </a:p>
        </p:txBody>
      </p:sp>
      <p:sp>
        <p:nvSpPr>
          <p:cNvPr id="17" name="Text Placeholder 20"/>
          <p:cNvSpPr txBox="1">
            <a:spLocks/>
          </p:cNvSpPr>
          <p:nvPr/>
        </p:nvSpPr>
        <p:spPr>
          <a:xfrm>
            <a:off x="828675" y="1639277"/>
            <a:ext cx="3909734" cy="255932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2"/>
                </a:solidFill>
              </a:rPr>
              <a:t>Volumetric Standard Solutions</a:t>
            </a:r>
          </a:p>
          <a:p>
            <a:pPr>
              <a:spcBef>
                <a:spcPts val="600"/>
              </a:spcBef>
              <a:buClr>
                <a:schemeClr val="tx2"/>
              </a:buClr>
            </a:pPr>
            <a:r>
              <a:rPr lang="en-US" sz="1400" dirty="0">
                <a:solidFill>
                  <a:schemeClr val="bg2"/>
                </a:solidFill>
              </a:rPr>
              <a:t>Acids, bases or salts for acidimetric, alkalimetric, redox and precipitation titration methods</a:t>
            </a:r>
          </a:p>
          <a:p>
            <a:pPr>
              <a:spcBef>
                <a:spcPts val="600"/>
              </a:spcBef>
              <a:buClr>
                <a:schemeClr val="tx2"/>
              </a:buClr>
            </a:pPr>
            <a:r>
              <a:rPr lang="en-US" sz="1400" dirty="0">
                <a:solidFill>
                  <a:schemeClr val="bg2"/>
                </a:solidFill>
              </a:rPr>
              <a:t>Ready-to-use solutions in plastic bottles or in 5 or 10 L VOLPAC™ containers</a:t>
            </a:r>
          </a:p>
          <a:p>
            <a:pPr>
              <a:spcBef>
                <a:spcPts val="600"/>
              </a:spcBef>
              <a:buClr>
                <a:schemeClr val="tx2"/>
              </a:buClr>
            </a:pPr>
            <a:r>
              <a:rPr lang="en-US" sz="1400" dirty="0">
                <a:solidFill>
                  <a:schemeClr val="bg2"/>
                </a:solidFill>
              </a:rPr>
              <a:t>Concentrates in ampoules or bottles and can be used directly after dilution</a:t>
            </a:r>
          </a:p>
        </p:txBody>
      </p:sp>
      <p:sp>
        <p:nvSpPr>
          <p:cNvPr id="18" name="Text Placeholder 20"/>
          <p:cNvSpPr txBox="1">
            <a:spLocks/>
          </p:cNvSpPr>
          <p:nvPr/>
        </p:nvSpPr>
        <p:spPr>
          <a:xfrm>
            <a:off x="713232" y="1204947"/>
            <a:ext cx="8473631" cy="338554"/>
          </a:xfrm>
          <a:prstGeom prst="rect">
            <a:avLst/>
          </a:prstGeom>
        </p:spPr>
        <p:txBody>
          <a:bodyPr vert="horz" wrap="square" lIns="91440" tIns="45720" rIns="91440" bIns="45720" rtlCol="0" anchor="t">
            <a:spAutoFit/>
          </a:bodyP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600"/>
              </a:spcBef>
              <a:buClr>
                <a:schemeClr val="tx2"/>
              </a:buClr>
            </a:pPr>
            <a:r>
              <a:rPr lang="en-US" sz="1600" dirty="0">
                <a:solidFill>
                  <a:schemeClr val="bg2"/>
                </a:solidFill>
              </a:rPr>
              <a:t>High-quality Reagents, Solutions and Indicators for Volumetric Titration</a:t>
            </a:r>
          </a:p>
        </p:txBody>
      </p:sp>
      <p:pic>
        <p:nvPicPr>
          <p:cNvPr id="20" name="Picture 19">
            <a:hlinkClick r:id="rId9" action="ppaction://hlinksldjump"/>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510388" y="282793"/>
            <a:ext cx="645424" cy="646122"/>
          </a:xfrm>
          <a:prstGeom prst="rect">
            <a:avLst/>
          </a:prstGeom>
        </p:spPr>
      </p:pic>
    </p:spTree>
    <p:extLst>
      <p:ext uri="{BB962C8B-B14F-4D97-AF65-F5344CB8AC3E}">
        <p14:creationId xmlns:p14="http://schemas.microsoft.com/office/powerpoint/2010/main" val="32051699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83956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9" name="think-cell Slide" r:id="rId5" imgW="395" imgH="394" progId="TCLayout.ActiveDocument.1">
                  <p:embed/>
                </p:oleObj>
              </mc:Choice>
              <mc:Fallback>
                <p:oleObj name="think-cell Slide" r:id="rId5" imgW="395" imgH="394"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Karl Fischer Titration</a:t>
            </a:r>
          </a:p>
        </p:txBody>
      </p:sp>
      <p:sp>
        <p:nvSpPr>
          <p:cNvPr id="13" name="Text Placeholder 12"/>
          <p:cNvSpPr>
            <a:spLocks noGrp="1"/>
          </p:cNvSpPr>
          <p:nvPr>
            <p:ph type="body" sz="quarter" idx="10"/>
          </p:nvPr>
        </p:nvSpPr>
        <p:spPr>
          <a:xfrm>
            <a:off x="713233" y="1208725"/>
            <a:ext cx="8473630" cy="1308050"/>
          </a:xfrm>
        </p:spPr>
        <p:txBody>
          <a:bodyPr wrap="square" anchor="t">
            <a:spAutoFit/>
          </a:bodyPr>
          <a:lstStyle/>
          <a:p>
            <a:pPr marL="169863" indent="-169863">
              <a:spcBef>
                <a:spcPts val="600"/>
              </a:spcBef>
              <a:buClr>
                <a:schemeClr val="tx2"/>
              </a:buClr>
              <a:buFont typeface="Arial" panose="020B0604020202020204" pitchFamily="34" charset="0"/>
              <a:buChar char="•"/>
              <a:defRPr/>
            </a:pPr>
            <a:r>
              <a:rPr lang="en-US" sz="1600" b="0" dirty="0">
                <a:solidFill>
                  <a:schemeClr val="bg2"/>
                </a:solidFill>
              </a:rPr>
              <a:t>Methanol and ethanol-based KF reagents free from pyridine</a:t>
            </a:r>
          </a:p>
          <a:p>
            <a:pPr marL="169863" indent="-169863">
              <a:spcBef>
                <a:spcPts val="600"/>
              </a:spcBef>
              <a:buClr>
                <a:schemeClr val="tx2"/>
              </a:buClr>
              <a:buFont typeface="Arial" panose="020B0604020202020204" pitchFamily="34" charset="0"/>
              <a:buChar char="•"/>
              <a:defRPr/>
            </a:pPr>
            <a:r>
              <a:rPr lang="en-US" sz="1600" b="0" dirty="0">
                <a:solidFill>
                  <a:schemeClr val="bg2"/>
                </a:solidFill>
              </a:rPr>
              <a:t>The world-leading product line for Karl Fischer water titration with 40 years of experience</a:t>
            </a:r>
          </a:p>
          <a:p>
            <a:pPr marL="169863" indent="-169863">
              <a:spcBef>
                <a:spcPts val="600"/>
              </a:spcBef>
              <a:buClr>
                <a:schemeClr val="tx2"/>
              </a:buClr>
              <a:buFont typeface="Arial" panose="020B0604020202020204" pitchFamily="34" charset="0"/>
              <a:buChar char="•"/>
              <a:defRPr/>
            </a:pPr>
            <a:r>
              <a:rPr lang="en-US" sz="1600" b="0" dirty="0">
                <a:solidFill>
                  <a:schemeClr val="bg2"/>
                </a:solidFill>
                <a:hlinkClick r:id="rId7"/>
              </a:rPr>
              <a:t>Lab Report data base </a:t>
            </a:r>
            <a:r>
              <a:rPr lang="en-US" sz="1600" b="0" dirty="0">
                <a:solidFill>
                  <a:schemeClr val="bg2"/>
                </a:solidFill>
              </a:rPr>
              <a:t>with more than 700 application examples</a:t>
            </a:r>
          </a:p>
          <a:p>
            <a:pPr marL="169863" indent="-169863">
              <a:spcBef>
                <a:spcPts val="600"/>
              </a:spcBef>
              <a:buClr>
                <a:schemeClr val="tx2"/>
              </a:buClr>
              <a:buFont typeface="Arial" panose="020B0604020202020204" pitchFamily="34" charset="0"/>
              <a:buChar char="•"/>
              <a:defRPr/>
            </a:pPr>
            <a:r>
              <a:rPr lang="en-US" sz="1600" b="0" dirty="0">
                <a:solidFill>
                  <a:schemeClr val="bg2"/>
                </a:solidFill>
              </a:rPr>
              <a:t>Hydranal Center for Excellence provides technical support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65742" y="1313503"/>
            <a:ext cx="1878074" cy="1252049"/>
          </a:xfrm>
          <a:prstGeom prst="rect">
            <a:avLst/>
          </a:prstGeom>
        </p:spPr>
      </p:pic>
      <p:pic>
        <p:nvPicPr>
          <p:cNvPr id="6" name="Picture 5"/>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t="15696"/>
          <a:stretch/>
        </p:blipFill>
        <p:spPr>
          <a:xfrm>
            <a:off x="9533017" y="4951846"/>
            <a:ext cx="2234268" cy="1139888"/>
          </a:xfrm>
          <a:prstGeom prst="rect">
            <a:avLst/>
          </a:prstGeom>
        </p:spPr>
      </p:pic>
      <p:pic>
        <p:nvPicPr>
          <p:cNvPr id="15" name="Picture 14" descr="honeywell-houseBrands_fluka-TM_rgb.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60207" y="3326433"/>
            <a:ext cx="1280160" cy="435169"/>
          </a:xfrm>
          <a:prstGeom prst="rect">
            <a:avLst/>
          </a:prstGeom>
        </p:spPr>
      </p:pic>
      <p:sp>
        <p:nvSpPr>
          <p:cNvPr id="4" name="Slide Number Placeholder 3"/>
          <p:cNvSpPr>
            <a:spLocks noGrp="1"/>
          </p:cNvSpPr>
          <p:nvPr>
            <p:ph type="sldNum" sz="quarter" idx="10"/>
          </p:nvPr>
        </p:nvSpPr>
        <p:spPr/>
        <p:txBody>
          <a:bodyPr/>
          <a:lstStyle/>
          <a:p>
            <a:pPr>
              <a:defRPr/>
            </a:pPr>
            <a:fld id="{521D1E3F-96BE-4EC6-B772-60D92C1E53EA}" type="slidenum">
              <a:rPr lang="en-US" smtClean="0"/>
              <a:pPr>
                <a:defRPr/>
              </a:pPr>
              <a:t>11</a:t>
            </a:fld>
            <a:endParaRPr lang="en-US" dirty="0"/>
          </a:p>
        </p:txBody>
      </p:sp>
      <p:sp>
        <p:nvSpPr>
          <p:cNvPr id="18" name="Text Placeholder 20"/>
          <p:cNvSpPr txBox="1">
            <a:spLocks/>
          </p:cNvSpPr>
          <p:nvPr/>
        </p:nvSpPr>
        <p:spPr>
          <a:xfrm>
            <a:off x="963428" y="2594344"/>
            <a:ext cx="3948813" cy="2331720"/>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Reagents for Volumetric Titration</a:t>
            </a:r>
          </a:p>
          <a:p>
            <a:r>
              <a:rPr lang="en-US" sz="1400" dirty="0">
                <a:solidFill>
                  <a:schemeClr val="bg2"/>
                </a:solidFill>
              </a:rPr>
              <a:t>One component and two component reagents</a:t>
            </a:r>
          </a:p>
          <a:p>
            <a:r>
              <a:rPr lang="en-US" sz="1400" dirty="0" err="1">
                <a:solidFill>
                  <a:schemeClr val="bg2"/>
                </a:solidFill>
              </a:rPr>
              <a:t>Hydranal</a:t>
            </a:r>
            <a:r>
              <a:rPr lang="en-US" sz="1400" dirty="0">
                <a:solidFill>
                  <a:schemeClr val="bg2"/>
                </a:solidFill>
              </a:rPr>
              <a:t>-Methanol Rapid containing accelerators to speed up titration with </a:t>
            </a:r>
            <a:br>
              <a:rPr lang="en-US" sz="1400" dirty="0">
                <a:solidFill>
                  <a:schemeClr val="bg2"/>
                </a:solidFill>
              </a:rPr>
            </a:br>
            <a:r>
              <a:rPr lang="en-US" sz="1400" dirty="0">
                <a:solidFill>
                  <a:schemeClr val="bg2"/>
                </a:solidFill>
              </a:rPr>
              <a:t>one-component reagents</a:t>
            </a:r>
          </a:p>
          <a:p>
            <a:r>
              <a:rPr lang="en-US" sz="1400" dirty="0" err="1">
                <a:solidFill>
                  <a:schemeClr val="bg2"/>
                </a:solidFill>
              </a:rPr>
              <a:t>Hydranal</a:t>
            </a:r>
            <a:r>
              <a:rPr lang="en-US" sz="1400" dirty="0">
                <a:solidFill>
                  <a:schemeClr val="bg2"/>
                </a:solidFill>
              </a:rPr>
              <a:t> E-Type reagents based on ethanol for safer titrations</a:t>
            </a:r>
          </a:p>
          <a:p>
            <a:r>
              <a:rPr lang="en-US" sz="1400" dirty="0" err="1">
                <a:solidFill>
                  <a:schemeClr val="bg2"/>
                </a:solidFill>
              </a:rPr>
              <a:t>Hydranal</a:t>
            </a:r>
            <a:r>
              <a:rPr lang="en-US" sz="1400" dirty="0">
                <a:solidFill>
                  <a:schemeClr val="bg2"/>
                </a:solidFill>
              </a:rPr>
              <a:t>-Medium K for the determination of water in aldehydes and ketones</a:t>
            </a:r>
          </a:p>
        </p:txBody>
      </p:sp>
      <p:sp>
        <p:nvSpPr>
          <p:cNvPr id="19" name="Text Placeholder 20"/>
          <p:cNvSpPr txBox="1">
            <a:spLocks/>
          </p:cNvSpPr>
          <p:nvPr/>
        </p:nvSpPr>
        <p:spPr>
          <a:xfrm>
            <a:off x="5146157" y="4045598"/>
            <a:ext cx="3799876" cy="1969770"/>
          </a:xfrm>
          <a:prstGeom prst="rect">
            <a:avLst/>
          </a:prstGeom>
          <a:solidFill>
            <a:schemeClr val="bg1">
              <a:lumMod val="95000"/>
            </a:schemeClr>
          </a:solidFill>
          <a:ln>
            <a:solidFill>
              <a:schemeClr val="bg1">
                <a:lumMod val="75000"/>
              </a:schemeClr>
            </a:solidFill>
          </a:ln>
        </p:spPr>
        <p:txBody>
          <a:bodyPr wrap="square">
            <a:sp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Water Standards</a:t>
            </a:r>
          </a:p>
          <a:p>
            <a:pPr>
              <a:spcBef>
                <a:spcPts val="600"/>
              </a:spcBef>
              <a:spcAft>
                <a:spcPts val="0"/>
              </a:spcAft>
            </a:pPr>
            <a:r>
              <a:rPr lang="en-US" sz="1400" dirty="0">
                <a:solidFill>
                  <a:schemeClr val="bg2"/>
                </a:solidFill>
              </a:rPr>
              <a:t>Exactly determined water content for titer determination, monitoring analysis precision and accuracy, and validation and control of KF titrators</a:t>
            </a:r>
          </a:p>
          <a:p>
            <a:pPr>
              <a:spcBef>
                <a:spcPts val="600"/>
              </a:spcBef>
              <a:spcAft>
                <a:spcPts val="0"/>
              </a:spcAft>
            </a:pPr>
            <a:r>
              <a:rPr lang="en-US" sz="1400" dirty="0" err="1">
                <a:solidFill>
                  <a:schemeClr val="bg2"/>
                </a:solidFill>
              </a:rPr>
              <a:t>Hydranal</a:t>
            </a:r>
            <a:r>
              <a:rPr lang="en-US" sz="1400" dirty="0">
                <a:solidFill>
                  <a:schemeClr val="bg2"/>
                </a:solidFill>
              </a:rPr>
              <a:t>™ Certified Reference Materials (CRMs) traceable to other internationally accepted standards</a:t>
            </a:r>
          </a:p>
        </p:txBody>
      </p:sp>
      <p:sp>
        <p:nvSpPr>
          <p:cNvPr id="20" name="Text Placeholder 20"/>
          <p:cNvSpPr txBox="1">
            <a:spLocks/>
          </p:cNvSpPr>
          <p:nvPr/>
        </p:nvSpPr>
        <p:spPr>
          <a:xfrm>
            <a:off x="5146157" y="2594344"/>
            <a:ext cx="3799875" cy="1255728"/>
          </a:xfrm>
          <a:prstGeom prst="rect">
            <a:avLst/>
          </a:prstGeom>
          <a:solidFill>
            <a:schemeClr val="bg1">
              <a:lumMod val="95000"/>
            </a:schemeClr>
          </a:solidFill>
          <a:ln>
            <a:solidFill>
              <a:schemeClr val="bg1">
                <a:lumMod val="75000"/>
              </a:schemeClr>
            </a:solidFill>
          </a:ln>
        </p:spPr>
        <p:txBody>
          <a:bodyPr wrap="square">
            <a:sp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2"/>
                </a:solidFill>
              </a:rPr>
              <a:t>Reagents for Coulometric Titration</a:t>
            </a:r>
          </a:p>
          <a:p>
            <a:r>
              <a:rPr lang="en-US" sz="1400" dirty="0" err="1">
                <a:solidFill>
                  <a:schemeClr val="bg2"/>
                </a:solidFill>
              </a:rPr>
              <a:t>Hydranal-Coulomat</a:t>
            </a:r>
            <a:r>
              <a:rPr lang="en-US" sz="1400" dirty="0">
                <a:solidFill>
                  <a:schemeClr val="bg2"/>
                </a:solidFill>
              </a:rPr>
              <a:t> A-type or E-type reagents (anolytes)</a:t>
            </a:r>
          </a:p>
          <a:p>
            <a:r>
              <a:rPr lang="en-US" sz="1400" dirty="0" err="1">
                <a:solidFill>
                  <a:schemeClr val="bg2"/>
                </a:solidFill>
              </a:rPr>
              <a:t>Hydranal-Coulomat</a:t>
            </a:r>
            <a:r>
              <a:rPr lang="en-US" sz="1400" dirty="0">
                <a:solidFill>
                  <a:schemeClr val="bg2"/>
                </a:solidFill>
              </a:rPr>
              <a:t> CG reagents (catholytes)</a:t>
            </a:r>
          </a:p>
        </p:txBody>
      </p:sp>
      <p:sp>
        <p:nvSpPr>
          <p:cNvPr id="21" name="Text Placeholder 20"/>
          <p:cNvSpPr txBox="1">
            <a:spLocks/>
          </p:cNvSpPr>
          <p:nvPr/>
        </p:nvSpPr>
        <p:spPr>
          <a:xfrm>
            <a:off x="963429" y="5130801"/>
            <a:ext cx="3948812" cy="884568"/>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2"/>
                </a:solidFill>
              </a:rPr>
              <a:t>Auxiliaries</a:t>
            </a:r>
          </a:p>
          <a:p>
            <a:r>
              <a:rPr lang="en-US" sz="1400" dirty="0" err="1">
                <a:solidFill>
                  <a:schemeClr val="bg2"/>
                </a:solidFill>
              </a:rPr>
              <a:t>Solubilizers</a:t>
            </a:r>
            <a:r>
              <a:rPr lang="en-US" sz="1400" dirty="0">
                <a:solidFill>
                  <a:schemeClr val="bg2"/>
                </a:solidFill>
              </a:rPr>
              <a:t>, buffers, drying agents, Moisture Test Kit</a:t>
            </a:r>
          </a:p>
        </p:txBody>
      </p:sp>
      <p:pic>
        <p:nvPicPr>
          <p:cNvPr id="17" name="Picture 16">
            <a:hlinkClick r:id="rId11" action="ppaction://hlinksldjump"/>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510388" y="282793"/>
            <a:ext cx="645424" cy="646122"/>
          </a:xfrm>
          <a:prstGeom prst="rect">
            <a:avLst/>
          </a:prstGeom>
        </p:spPr>
      </p:pic>
    </p:spTree>
    <p:extLst>
      <p:ext uri="{BB962C8B-B14F-4D97-AF65-F5344CB8AC3E}">
        <p14:creationId xmlns:p14="http://schemas.microsoft.com/office/powerpoint/2010/main" val="27524987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3234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3" name="think-cell Slide" r:id="rId6" imgW="395" imgH="394" progId="TCLayout.ActiveDocument.1">
                  <p:embed/>
                </p:oleObj>
              </mc:Choice>
              <mc:Fallback>
                <p:oleObj name="think-cell Slide" r:id="rId6" imgW="395" imgH="394"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4"/>
          <p:cNvSpPr>
            <a:spLocks noGrp="1"/>
          </p:cNvSpPr>
          <p:nvPr>
            <p:ph type="title"/>
          </p:nvPr>
        </p:nvSpPr>
        <p:spPr/>
        <p:txBody>
          <a:bodyPr/>
          <a:lstStyle/>
          <a:p>
            <a:r>
              <a:rPr lang="en-US" dirty="0"/>
              <a:t>Wet Chemistry</a:t>
            </a:r>
          </a:p>
        </p:txBody>
      </p:sp>
      <p:pic>
        <p:nvPicPr>
          <p:cNvPr id="25" name="Picture 24" descr="honeywell-houseBrands_fluka-T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9948" y="4961869"/>
            <a:ext cx="1360678" cy="462540"/>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665741" y="1308101"/>
            <a:ext cx="1874325" cy="2810565"/>
          </a:xfrm>
          <a:prstGeom prst="rect">
            <a:avLst/>
          </a:prstGeom>
        </p:spPr>
      </p:pic>
      <p:sp>
        <p:nvSpPr>
          <p:cNvPr id="2" name="Slide Number Placeholder 1"/>
          <p:cNvSpPr>
            <a:spLocks noGrp="1"/>
          </p:cNvSpPr>
          <p:nvPr>
            <p:ph type="sldNum" sz="quarter" idx="10"/>
          </p:nvPr>
        </p:nvSpPr>
        <p:spPr/>
        <p:txBody>
          <a:bodyPr/>
          <a:lstStyle/>
          <a:p>
            <a:pPr>
              <a:defRPr/>
            </a:pPr>
            <a:fld id="{521D1E3F-96BE-4EC6-B772-60D92C1E53EA}" type="slidenum">
              <a:rPr lang="en-US" smtClean="0"/>
              <a:pPr>
                <a:defRPr/>
              </a:pPr>
              <a:t>12</a:t>
            </a:fld>
            <a:endParaRPr lang="en-US" dirty="0"/>
          </a:p>
        </p:txBody>
      </p:sp>
      <p:sp>
        <p:nvSpPr>
          <p:cNvPr id="10" name="Text Placeholder 20"/>
          <p:cNvSpPr txBox="1">
            <a:spLocks/>
          </p:cNvSpPr>
          <p:nvPr/>
        </p:nvSpPr>
        <p:spPr>
          <a:xfrm>
            <a:off x="828675" y="1295401"/>
            <a:ext cx="3909734" cy="224175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Acids/Bases</a:t>
            </a:r>
          </a:p>
          <a:p>
            <a:r>
              <a:rPr lang="en-US" sz="1400" dirty="0">
                <a:solidFill>
                  <a:schemeClr val="bg2"/>
                </a:solidFill>
              </a:rPr>
              <a:t>Basic Honeywell-branded grades to ultra-pure </a:t>
            </a:r>
            <a:r>
              <a:rPr lang="en-US" sz="1400" dirty="0" err="1">
                <a:solidFill>
                  <a:schemeClr val="bg2"/>
                </a:solidFill>
              </a:rPr>
              <a:t>TraceSELECT</a:t>
            </a:r>
            <a:r>
              <a:rPr lang="en-US" sz="1400" dirty="0">
                <a:solidFill>
                  <a:schemeClr val="bg2"/>
                </a:solidFill>
              </a:rPr>
              <a:t>™ grades for  sample decomposition, metal dissolution, or sample mineralization</a:t>
            </a:r>
          </a:p>
        </p:txBody>
      </p:sp>
      <p:sp>
        <p:nvSpPr>
          <p:cNvPr id="11" name="Text Placeholder 20"/>
          <p:cNvSpPr txBox="1">
            <a:spLocks/>
          </p:cNvSpPr>
          <p:nvPr/>
        </p:nvSpPr>
        <p:spPr>
          <a:xfrm>
            <a:off x="828675" y="3773618"/>
            <a:ext cx="3909734" cy="224175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Adsorbents</a:t>
            </a:r>
          </a:p>
          <a:p>
            <a:pPr>
              <a:spcBef>
                <a:spcPts val="600"/>
              </a:spcBef>
              <a:spcAft>
                <a:spcPts val="0"/>
              </a:spcAft>
            </a:pPr>
            <a:r>
              <a:rPr lang="en-US" sz="1400" dirty="0">
                <a:solidFill>
                  <a:schemeClr val="bg2"/>
                </a:solidFill>
              </a:rPr>
              <a:t>Silica gels, molecular sieves, activated alumina, activated carbon, ion exchange resins, charcoal, vermiculite, sand, etc. </a:t>
            </a:r>
          </a:p>
          <a:p>
            <a:pPr>
              <a:spcBef>
                <a:spcPts val="600"/>
              </a:spcBef>
              <a:spcAft>
                <a:spcPts val="0"/>
              </a:spcAft>
            </a:pPr>
            <a:r>
              <a:rPr lang="en-US" sz="1400" dirty="0">
                <a:solidFill>
                  <a:schemeClr val="bg2"/>
                </a:solidFill>
              </a:rPr>
              <a:t>For chromatography, purification, drying agent, desiccant, catalysis</a:t>
            </a:r>
          </a:p>
        </p:txBody>
      </p:sp>
      <p:sp>
        <p:nvSpPr>
          <p:cNvPr id="12" name="Text Placeholder 20"/>
          <p:cNvSpPr txBox="1">
            <a:spLocks/>
          </p:cNvSpPr>
          <p:nvPr/>
        </p:nvSpPr>
        <p:spPr>
          <a:xfrm>
            <a:off x="4947738" y="1295401"/>
            <a:ext cx="3998295" cy="224175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2"/>
                </a:solidFill>
              </a:rPr>
              <a:t>Salts</a:t>
            </a:r>
            <a:endParaRPr lang="en-US" sz="1400" dirty="0">
              <a:solidFill>
                <a:schemeClr val="bg2"/>
              </a:solidFill>
            </a:endParaRPr>
          </a:p>
          <a:p>
            <a:r>
              <a:rPr lang="en-US" sz="1400" dirty="0">
                <a:solidFill>
                  <a:schemeClr val="bg2"/>
                </a:solidFill>
              </a:rPr>
              <a:t>Basic Honeywell-branded grades to ultra-pure </a:t>
            </a:r>
            <a:r>
              <a:rPr lang="en-US" sz="1400" dirty="0" err="1">
                <a:solidFill>
                  <a:schemeClr val="bg2"/>
                </a:solidFill>
              </a:rPr>
              <a:t>TraceSELECT</a:t>
            </a:r>
            <a:r>
              <a:rPr lang="en-US" sz="1400" dirty="0">
                <a:solidFill>
                  <a:schemeClr val="bg2"/>
                </a:solidFill>
              </a:rPr>
              <a:t>™ grades</a:t>
            </a:r>
          </a:p>
        </p:txBody>
      </p:sp>
      <p:sp>
        <p:nvSpPr>
          <p:cNvPr id="13" name="Text Placeholder 20"/>
          <p:cNvSpPr txBox="1">
            <a:spLocks/>
          </p:cNvSpPr>
          <p:nvPr/>
        </p:nvSpPr>
        <p:spPr>
          <a:xfrm>
            <a:off x="4947738" y="3773618"/>
            <a:ext cx="3998295" cy="2241751"/>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2"/>
                </a:solidFill>
              </a:rPr>
              <a:t>Reagents and Solvents for ACS and/or Pharmacopeia Testing </a:t>
            </a:r>
          </a:p>
          <a:p>
            <a:r>
              <a:rPr lang="en-US" sz="1400" dirty="0">
                <a:solidFill>
                  <a:schemeClr val="bg2"/>
                </a:solidFill>
              </a:rPr>
              <a:t>Acids, basis, salts, volumetric solutions and solvents meet specifications of the corresponding monograph</a:t>
            </a:r>
          </a:p>
        </p:txBody>
      </p:sp>
      <p:pic>
        <p:nvPicPr>
          <p:cNvPr id="16" name="Picture 15">
            <a:hlinkClick r:id="rId10" action="ppaction://hlinksldjump"/>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510388" y="282793"/>
            <a:ext cx="645424" cy="646122"/>
          </a:xfrm>
          <a:prstGeom prst="rect">
            <a:avLst/>
          </a:prstGeom>
        </p:spPr>
      </p:pic>
      <p:sp>
        <p:nvSpPr>
          <p:cNvPr id="3" name="Rectangle 2"/>
          <p:cNvSpPr/>
          <p:nvPr/>
        </p:nvSpPr>
        <p:spPr>
          <a:xfrm>
            <a:off x="713232" y="906891"/>
            <a:ext cx="5854808" cy="338554"/>
          </a:xfrm>
          <a:prstGeom prst="rect">
            <a:avLst/>
          </a:prstGeom>
        </p:spPr>
        <p:txBody>
          <a:bodyPr wrap="none">
            <a:spAutoFit/>
          </a:bodyPr>
          <a:lstStyle/>
          <a:p>
            <a:pPr>
              <a:spcBef>
                <a:spcPts val="600"/>
              </a:spcBef>
              <a:buClr>
                <a:schemeClr val="tx2"/>
              </a:buClr>
            </a:pPr>
            <a:r>
              <a:rPr lang="en-US" sz="1600" b="1" dirty="0">
                <a:solidFill>
                  <a:schemeClr val="bg2"/>
                </a:solidFill>
                <a:latin typeface="+mn-lt"/>
              </a:rPr>
              <a:t>Consistent analytical reagents and laboratory essentials</a:t>
            </a:r>
          </a:p>
        </p:txBody>
      </p:sp>
    </p:spTree>
    <p:extLst>
      <p:ext uri="{BB962C8B-B14F-4D97-AF65-F5344CB8AC3E}">
        <p14:creationId xmlns:p14="http://schemas.microsoft.com/office/powerpoint/2010/main" val="13149720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765376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7" name="think-cell Slide" r:id="rId5" imgW="395" imgH="394" progId="TCLayout.ActiveDocument.1">
                  <p:embed/>
                </p:oleObj>
              </mc:Choice>
              <mc:Fallback>
                <p:oleObj name="think-cell Slide" r:id="rId5" imgW="395" imgH="394"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pic>
        <p:nvPicPr>
          <p:cNvPr id="13" name="Picture 12"/>
          <p:cNvPicPr>
            <a:picLocks noChangeAspect="1"/>
          </p:cNvPicPr>
          <p:nvPr/>
        </p:nvPicPr>
        <p:blipFill>
          <a:blip r:embed="rId7"/>
          <a:stretch>
            <a:fillRect/>
          </a:stretch>
        </p:blipFill>
        <p:spPr>
          <a:xfrm>
            <a:off x="9665740" y="1313502"/>
            <a:ext cx="1874325" cy="2654851"/>
          </a:xfrm>
          <a:prstGeom prst="rect">
            <a:avLst/>
          </a:prstGeom>
        </p:spPr>
      </p:pic>
      <p:sp>
        <p:nvSpPr>
          <p:cNvPr id="8" name="Title 7"/>
          <p:cNvSpPr>
            <a:spLocks noGrp="1"/>
          </p:cNvSpPr>
          <p:nvPr>
            <p:ph type="title"/>
          </p:nvPr>
        </p:nvSpPr>
        <p:spPr/>
        <p:txBody>
          <a:bodyPr/>
          <a:lstStyle/>
          <a:p>
            <a:r>
              <a:rPr lang="en-US" dirty="0"/>
              <a:t>Spectroscopy &amp; Spectrometry</a:t>
            </a:r>
          </a:p>
        </p:txBody>
      </p:sp>
      <p:pic>
        <p:nvPicPr>
          <p:cNvPr id="11" name="Picture 10" descr="honeywell-houseBrands_Riedel-de Haân-R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78721" y="4228764"/>
            <a:ext cx="1443132" cy="396000"/>
          </a:xfrm>
          <a:prstGeom prst="rect">
            <a:avLst/>
          </a:prstGeom>
        </p:spPr>
      </p:pic>
      <p:pic>
        <p:nvPicPr>
          <p:cNvPr id="12" name="Picture 11" descr="honeywell-houseBrands_Burdick-Jackson-TM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78721" y="5186834"/>
            <a:ext cx="1443132" cy="383995"/>
          </a:xfrm>
          <a:prstGeom prst="rect">
            <a:avLst/>
          </a:prstGeom>
        </p:spPr>
      </p:pic>
      <p:sp>
        <p:nvSpPr>
          <p:cNvPr id="3" name="Slide Number Placeholder 2"/>
          <p:cNvSpPr>
            <a:spLocks noGrp="1"/>
          </p:cNvSpPr>
          <p:nvPr>
            <p:ph type="sldNum" sz="quarter" idx="10"/>
          </p:nvPr>
        </p:nvSpPr>
        <p:spPr/>
        <p:txBody>
          <a:bodyPr/>
          <a:lstStyle/>
          <a:p>
            <a:pPr>
              <a:defRPr/>
            </a:pPr>
            <a:fld id="{521D1E3F-96BE-4EC6-B772-60D92C1E53EA}" type="slidenum">
              <a:rPr lang="en-US" smtClean="0"/>
              <a:pPr>
                <a:defRPr/>
              </a:pPr>
              <a:t>13</a:t>
            </a:fld>
            <a:endParaRPr lang="en-US" dirty="0"/>
          </a:p>
        </p:txBody>
      </p:sp>
      <p:sp>
        <p:nvSpPr>
          <p:cNvPr id="10" name="Text Placeholder 20"/>
          <p:cNvSpPr txBox="1">
            <a:spLocks/>
          </p:cNvSpPr>
          <p:nvPr/>
        </p:nvSpPr>
        <p:spPr>
          <a:xfrm>
            <a:off x="828675" y="1738748"/>
            <a:ext cx="3909734" cy="2672952"/>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None/>
            </a:pPr>
            <a:r>
              <a:rPr lang="en-US" sz="1400" b="1" dirty="0">
                <a:solidFill>
                  <a:schemeClr val="tx2"/>
                </a:solidFill>
              </a:rPr>
              <a:t>Solvents &amp; Reagents</a:t>
            </a:r>
          </a:p>
          <a:p>
            <a:r>
              <a:rPr lang="en-US" sz="1400" dirty="0">
                <a:solidFill>
                  <a:schemeClr val="bg2"/>
                </a:solidFill>
              </a:rPr>
              <a:t>For IR and UV-Vis applications</a:t>
            </a:r>
          </a:p>
          <a:p>
            <a:r>
              <a:rPr lang="en-US" sz="1400" dirty="0">
                <a:solidFill>
                  <a:schemeClr val="bg2"/>
                </a:solidFill>
              </a:rPr>
              <a:t>High spectral purity (minimal fluorescence, water, evaporation residue, acidity, alkalinity)</a:t>
            </a:r>
          </a:p>
        </p:txBody>
      </p:sp>
      <p:sp>
        <p:nvSpPr>
          <p:cNvPr id="14" name="Text Placeholder 20"/>
          <p:cNvSpPr txBox="1">
            <a:spLocks/>
          </p:cNvSpPr>
          <p:nvPr/>
        </p:nvSpPr>
        <p:spPr>
          <a:xfrm>
            <a:off x="4947738" y="1738748"/>
            <a:ext cx="3998295" cy="2672952"/>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err="1">
                <a:solidFill>
                  <a:schemeClr val="tx2"/>
                </a:solidFill>
              </a:rPr>
              <a:t>TraceSelect</a:t>
            </a:r>
            <a:r>
              <a:rPr lang="en-US" sz="1400" b="1" dirty="0">
                <a:solidFill>
                  <a:schemeClr val="tx2"/>
                </a:solidFill>
              </a:rPr>
              <a:t>™ Acids, Bases and Salts</a:t>
            </a:r>
            <a:endParaRPr lang="en-US" sz="1400" dirty="0">
              <a:solidFill>
                <a:schemeClr val="bg2"/>
              </a:solidFill>
            </a:endParaRPr>
          </a:p>
          <a:p>
            <a:r>
              <a:rPr lang="en-US" sz="1400" dirty="0">
                <a:solidFill>
                  <a:schemeClr val="bg2"/>
                </a:solidFill>
              </a:rPr>
              <a:t>For sample digestion of dissolution for </a:t>
            </a:r>
          </a:p>
          <a:p>
            <a:pPr marL="404813" lvl="1"/>
            <a:r>
              <a:rPr lang="en-US" sz="1200" dirty="0">
                <a:solidFill>
                  <a:schemeClr val="bg2"/>
                </a:solidFill>
              </a:rPr>
              <a:t>Inductively coupled plasma atomic emission spectroscopy (ICP-OES)</a:t>
            </a:r>
          </a:p>
          <a:p>
            <a:pPr marL="404813" lvl="1"/>
            <a:r>
              <a:rPr lang="en-US" sz="1200" dirty="0">
                <a:solidFill>
                  <a:schemeClr val="bg2"/>
                </a:solidFill>
              </a:rPr>
              <a:t>Inductively coupled plasma mass spectrometry (ICP-MS)</a:t>
            </a:r>
          </a:p>
          <a:p>
            <a:pPr marL="404813" lvl="1"/>
            <a:r>
              <a:rPr lang="en-US" sz="1200" dirty="0">
                <a:solidFill>
                  <a:schemeClr val="bg2"/>
                </a:solidFill>
              </a:rPr>
              <a:t>Flame atomic absorption spectroscopy (AAS)</a:t>
            </a:r>
          </a:p>
          <a:p>
            <a:pPr marL="404813" lvl="1"/>
            <a:r>
              <a:rPr lang="en-US" sz="1200" dirty="0">
                <a:solidFill>
                  <a:schemeClr val="bg2"/>
                </a:solidFill>
              </a:rPr>
              <a:t>Graphite furnace AAS</a:t>
            </a:r>
          </a:p>
          <a:p>
            <a:r>
              <a:rPr lang="en-US" sz="1400" dirty="0">
                <a:solidFill>
                  <a:schemeClr val="bg2"/>
                </a:solidFill>
              </a:rPr>
              <a:t>High purity reagents with very low metal content for ultra-trace analysis at ppb and even ppt levels</a:t>
            </a:r>
          </a:p>
        </p:txBody>
      </p:sp>
      <p:pic>
        <p:nvPicPr>
          <p:cNvPr id="17" name="Picture 16">
            <a:hlinkClick r:id="rId10" action="ppaction://hlinksldjump"/>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510388" y="282793"/>
            <a:ext cx="645424" cy="646122"/>
          </a:xfrm>
          <a:prstGeom prst="rect">
            <a:avLst/>
          </a:prstGeom>
        </p:spPr>
      </p:pic>
      <p:sp>
        <p:nvSpPr>
          <p:cNvPr id="2" name="Rectangle 1"/>
          <p:cNvSpPr/>
          <p:nvPr/>
        </p:nvSpPr>
        <p:spPr>
          <a:xfrm>
            <a:off x="713232" y="1098451"/>
            <a:ext cx="8464960" cy="584775"/>
          </a:xfrm>
          <a:prstGeom prst="rect">
            <a:avLst/>
          </a:prstGeom>
        </p:spPr>
        <p:txBody>
          <a:bodyPr wrap="square">
            <a:spAutoFit/>
          </a:bodyPr>
          <a:lstStyle/>
          <a:p>
            <a:pPr>
              <a:spcBef>
                <a:spcPts val="600"/>
              </a:spcBef>
              <a:buClr>
                <a:schemeClr val="tx2"/>
              </a:buClr>
            </a:pPr>
            <a:r>
              <a:rPr lang="en-US" sz="1600" b="1" dirty="0">
                <a:solidFill>
                  <a:schemeClr val="bg2"/>
                </a:solidFill>
                <a:latin typeface="+mn-lt"/>
              </a:rPr>
              <a:t>Solvents and reagents providing the purity you need for your spectroscopy and spectrometry applications</a:t>
            </a:r>
          </a:p>
        </p:txBody>
      </p:sp>
    </p:spTree>
    <p:extLst>
      <p:ext uri="{BB962C8B-B14F-4D97-AF65-F5344CB8AC3E}">
        <p14:creationId xmlns:p14="http://schemas.microsoft.com/office/powerpoint/2010/main" val="7433133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ext uri="{D42A27DB-BD31-4B8C-83A1-F6EECF244321}">
                <p14:modId xmlns:p14="http://schemas.microsoft.com/office/powerpoint/2010/main" val="169095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1" name="think-cell Slide" r:id="rId5" imgW="395" imgH="394" progId="TCLayout.ActiveDocument.1">
                  <p:embed/>
                </p:oleObj>
              </mc:Choice>
              <mc:Fallback>
                <p:oleObj name="think-cell Slide" r:id="rId5" imgW="395" imgH="394" progId="TCLayout.ActiveDocument.1">
                  <p:embed/>
                  <p:pic>
                    <p:nvPicPr>
                      <p:cNvPr id="28" name="Object 2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28674" y="2513807"/>
            <a:ext cx="2331639" cy="2331720"/>
          </a:xfrm>
          <a:prstGeom prst="ellipse">
            <a:avLst/>
          </a:prstGeom>
        </p:spPr>
      </p:pic>
      <p:sp>
        <p:nvSpPr>
          <p:cNvPr id="22" name="Oval 21">
            <a:hlinkClick r:id="rId8" action="ppaction://hlinksldjump"/>
          </p:cNvPr>
          <p:cNvSpPr>
            <a:spLocks/>
          </p:cNvSpPr>
          <p:nvPr/>
        </p:nvSpPr>
        <p:spPr>
          <a:xfrm>
            <a:off x="828675" y="2513847"/>
            <a:ext cx="2331639" cy="2331640"/>
          </a:xfrm>
          <a:prstGeom prst="ellipse">
            <a:avLst/>
          </a:prstGeom>
          <a:solidFill>
            <a:schemeClr val="bg2">
              <a:alpha val="30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ea typeface="+mn-ea"/>
                <a:cs typeface="+mn-cs"/>
              </a:rPr>
              <a:t>Honeywell B&amp;J </a:t>
            </a:r>
            <a:r>
              <a:rPr kumimoji="0" lang="en-US" sz="2000" b="0" i="0" u="none" strike="noStrike" kern="0" cap="none" spc="0" normalizeH="0" baseline="0" noProof="0" dirty="0" err="1">
                <a:ln>
                  <a:noFill/>
                </a:ln>
                <a:solidFill>
                  <a:schemeClr val="bg1"/>
                </a:solidFill>
                <a:effectLst/>
                <a:uLnTx/>
                <a:uFillTx/>
                <a:latin typeface="Arial"/>
                <a:ea typeface="+mn-ea"/>
                <a:cs typeface="+mn-cs"/>
              </a:rPr>
              <a:t>BioSyn</a:t>
            </a:r>
            <a:r>
              <a:rPr kumimoji="0" lang="en-US" sz="2000" b="0" i="0" u="none" strike="noStrike" kern="0" cap="none" spc="0" normalizeH="0" baseline="0" noProof="0" dirty="0">
                <a:ln>
                  <a:noFill/>
                </a:ln>
                <a:solidFill>
                  <a:schemeClr val="bg1"/>
                </a:solidFill>
                <a:effectLst/>
                <a:uLnTx/>
                <a:uFillTx/>
                <a:latin typeface="Arial"/>
                <a:ea typeface="+mn-ea"/>
                <a:cs typeface="+mn-cs"/>
              </a:rPr>
              <a:t>™ Reagents</a:t>
            </a:r>
          </a:p>
        </p:txBody>
      </p:sp>
      <p:pic>
        <p:nvPicPr>
          <p:cNvPr id="12" name="Picture 1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026925" y="2513807"/>
            <a:ext cx="2331638" cy="2331720"/>
          </a:xfrm>
          <a:prstGeom prst="ellipse">
            <a:avLst/>
          </a:prstGeom>
        </p:spPr>
      </p:pic>
      <p:sp>
        <p:nvSpPr>
          <p:cNvPr id="4" name="Title 3"/>
          <p:cNvSpPr>
            <a:spLocks noGrp="1"/>
          </p:cNvSpPr>
          <p:nvPr>
            <p:ph type="title"/>
          </p:nvPr>
        </p:nvSpPr>
        <p:spPr/>
        <p:txBody>
          <a:bodyPr/>
          <a:lstStyle/>
          <a:p>
            <a:r>
              <a:rPr lang="en-US" dirty="0"/>
              <a:t>Honeywell B&amp;J Reagents and Solvents for Oligo and Peptide Synthesis – NA/ APAC only</a:t>
            </a:r>
            <a:br>
              <a:rPr lang="en-US" dirty="0"/>
            </a:br>
            <a:endParaRPr lang="en-US" dirty="0"/>
          </a:p>
        </p:txBody>
      </p:sp>
      <p:cxnSp>
        <p:nvCxnSpPr>
          <p:cNvPr id="17" name="Straight Connector 16"/>
          <p:cNvCxnSpPr>
            <a:cxnSpLocks/>
            <a:stCxn id="20" idx="2"/>
            <a:endCxn id="22" idx="6"/>
          </p:cNvCxnSpPr>
          <p:nvPr/>
        </p:nvCxnSpPr>
        <p:spPr>
          <a:xfrm flipH="1">
            <a:off x="3160314" y="3679667"/>
            <a:ext cx="1767485" cy="0"/>
          </a:xfrm>
          <a:prstGeom prst="line">
            <a:avLst/>
          </a:prstGeom>
          <a:noFill/>
          <a:ln w="22225" cap="flat" cmpd="sng" algn="ctr">
            <a:solidFill>
              <a:schemeClr val="tx1"/>
            </a:solidFill>
            <a:prstDash val="solid"/>
          </a:ln>
          <a:effectLst/>
        </p:spPr>
      </p:cxnSp>
      <p:cxnSp>
        <p:nvCxnSpPr>
          <p:cNvPr id="18" name="Straight Connector 17"/>
          <p:cNvCxnSpPr>
            <a:cxnSpLocks/>
            <a:stCxn id="21" idx="2"/>
            <a:endCxn id="20" idx="6"/>
          </p:cNvCxnSpPr>
          <p:nvPr/>
        </p:nvCxnSpPr>
        <p:spPr>
          <a:xfrm flipH="1">
            <a:off x="7259438" y="3679667"/>
            <a:ext cx="1767486" cy="0"/>
          </a:xfrm>
          <a:prstGeom prst="line">
            <a:avLst/>
          </a:prstGeom>
          <a:noFill/>
          <a:ln w="22225" cap="flat" cmpd="sng" algn="ctr">
            <a:solidFill>
              <a:schemeClr val="tx1"/>
            </a:solidFill>
            <a:prstDash val="solid"/>
          </a:ln>
          <a:effectLst/>
        </p:spPr>
      </p:cxnSp>
      <p:sp>
        <p:nvSpPr>
          <p:cNvPr id="20" name="Oval 19"/>
          <p:cNvSpPr>
            <a:spLocks/>
          </p:cNvSpPr>
          <p:nvPr/>
        </p:nvSpPr>
        <p:spPr>
          <a:xfrm>
            <a:off x="4927799" y="2513847"/>
            <a:ext cx="2331639" cy="2331640"/>
          </a:xfrm>
          <a:prstGeom prst="ellipse">
            <a:avLst/>
          </a:prstGeom>
          <a:solidFill>
            <a:srgbClr val="E1261C"/>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mn-ea"/>
                <a:cs typeface="+mn-cs"/>
              </a:rPr>
              <a:t>Honeywell Research Chemicals</a:t>
            </a:r>
          </a:p>
        </p:txBody>
      </p:sp>
      <p:sp>
        <p:nvSpPr>
          <p:cNvPr id="21" name="Oval 20">
            <a:hlinkClick r:id="rId10" action="ppaction://hlinksldjump"/>
          </p:cNvPr>
          <p:cNvSpPr>
            <a:spLocks/>
          </p:cNvSpPr>
          <p:nvPr/>
        </p:nvSpPr>
        <p:spPr>
          <a:xfrm>
            <a:off x="9026924" y="2513847"/>
            <a:ext cx="2331639" cy="2331640"/>
          </a:xfrm>
          <a:prstGeom prst="ellipse">
            <a:avLst/>
          </a:prstGeom>
          <a:solidFill>
            <a:schemeClr val="bg2">
              <a:alpha val="30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ea typeface="+mn-ea"/>
                <a:cs typeface="+mn-cs"/>
              </a:rPr>
              <a:t>Honeywell B&amp;J </a:t>
            </a:r>
            <a:r>
              <a:rPr kumimoji="0" lang="en-US" sz="2000" b="0" i="0" u="none" strike="noStrike" kern="0" cap="none" spc="0" normalizeH="0" baseline="0" noProof="0" dirty="0" err="1">
                <a:ln>
                  <a:noFill/>
                </a:ln>
                <a:solidFill>
                  <a:schemeClr val="bg1"/>
                </a:solidFill>
                <a:effectLst/>
                <a:uLnTx/>
                <a:uFillTx/>
                <a:latin typeface="Arial"/>
                <a:ea typeface="+mn-ea"/>
                <a:cs typeface="+mn-cs"/>
              </a:rPr>
              <a:t>BioSyn</a:t>
            </a:r>
            <a:r>
              <a:rPr kumimoji="0" lang="en-US" sz="2000" b="0" i="0" u="none" strike="noStrike" kern="0" cap="none" spc="0" normalizeH="0" baseline="0" noProof="0" dirty="0">
                <a:ln>
                  <a:noFill/>
                </a:ln>
                <a:solidFill>
                  <a:schemeClr val="bg1"/>
                </a:solidFill>
                <a:effectLst/>
                <a:uLnTx/>
                <a:uFillTx/>
                <a:latin typeface="Arial"/>
                <a:ea typeface="+mn-ea"/>
                <a:cs typeface="+mn-cs"/>
              </a:rPr>
              <a:t>™ Solvents</a:t>
            </a:r>
          </a:p>
        </p:txBody>
      </p:sp>
      <p:sp>
        <p:nvSpPr>
          <p:cNvPr id="2" name="Slide Number Placeholder 1"/>
          <p:cNvSpPr>
            <a:spLocks noGrp="1"/>
          </p:cNvSpPr>
          <p:nvPr>
            <p:ph type="sldNum" sz="quarter" idx="10"/>
          </p:nvPr>
        </p:nvSpPr>
        <p:spPr/>
        <p:txBody>
          <a:bodyPr/>
          <a:lstStyle/>
          <a:p>
            <a:pPr>
              <a:defRPr/>
            </a:pPr>
            <a:fld id="{521D1E3F-96BE-4EC6-B772-60D92C1E53EA}" type="slidenum">
              <a:rPr lang="en-US" smtClean="0"/>
              <a:pPr>
                <a:defRPr/>
              </a:pPr>
              <a:t>14</a:t>
            </a:fld>
            <a:endParaRPr lang="en-US" dirty="0"/>
          </a:p>
        </p:txBody>
      </p:sp>
    </p:spTree>
    <p:extLst>
      <p:ext uri="{BB962C8B-B14F-4D97-AF65-F5344CB8AC3E}">
        <p14:creationId xmlns:p14="http://schemas.microsoft.com/office/powerpoint/2010/main" val="28522160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76774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5" name="think-cell Slide" r:id="rId5" imgW="395" imgH="394" progId="TCLayout.ActiveDocument.1">
                  <p:embed/>
                </p:oleObj>
              </mc:Choice>
              <mc:Fallback>
                <p:oleObj name="think-cell Slide" r:id="rId5" imgW="395" imgH="394"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63826" y="1313503"/>
            <a:ext cx="1878153" cy="1252728"/>
          </a:xfrm>
          <a:prstGeom prst="rect">
            <a:avLst/>
          </a:prstGeom>
        </p:spPr>
      </p:pic>
      <p:sp>
        <p:nvSpPr>
          <p:cNvPr id="2" name="Title 1"/>
          <p:cNvSpPr>
            <a:spLocks noGrp="1"/>
          </p:cNvSpPr>
          <p:nvPr>
            <p:ph type="title"/>
          </p:nvPr>
        </p:nvSpPr>
        <p:spPr/>
        <p:txBody>
          <a:bodyPr/>
          <a:lstStyle/>
          <a:p>
            <a:r>
              <a:rPr lang="en-US" dirty="0"/>
              <a:t>BioSyn™ Reagents</a:t>
            </a:r>
          </a:p>
        </p:txBody>
      </p:sp>
      <p:pic>
        <p:nvPicPr>
          <p:cNvPr id="5" name="Picture 4" descr="honeywell-houseBrands_Burdick-Jackson-T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49870" y="3504638"/>
            <a:ext cx="1300834" cy="346132"/>
          </a:xfrm>
          <a:prstGeom prst="rect">
            <a:avLst/>
          </a:prstGeom>
        </p:spPr>
      </p:pic>
      <p:sp>
        <p:nvSpPr>
          <p:cNvPr id="4" name="Text Placeholder 3"/>
          <p:cNvSpPr>
            <a:spLocks noGrp="1"/>
          </p:cNvSpPr>
          <p:nvPr>
            <p:ph type="body" sz="quarter" idx="10"/>
          </p:nvPr>
        </p:nvSpPr>
        <p:spPr>
          <a:xfrm>
            <a:off x="713234" y="1203327"/>
            <a:ext cx="7643958" cy="4431983"/>
          </a:xfrm>
        </p:spPr>
        <p:txBody>
          <a:bodyPr wrap="square" anchor="t">
            <a:spAutoFit/>
          </a:bodyPr>
          <a:lstStyle/>
          <a:p>
            <a:pPr marL="169863" indent="-169863">
              <a:spcBef>
                <a:spcPts val="1200"/>
              </a:spcBef>
              <a:buClr>
                <a:schemeClr val="tx2"/>
              </a:buClr>
              <a:buFont typeface="Arial" panose="020B0604020202020204" pitchFamily="34" charset="0"/>
              <a:buChar char="•"/>
            </a:pPr>
            <a:r>
              <a:rPr lang="en-US" sz="1600" b="0" dirty="0">
                <a:solidFill>
                  <a:schemeClr val="bg2"/>
                </a:solidFill>
              </a:rPr>
              <a:t>Reagents for DNA and RNA synthesis including reagents for:</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Deblocking</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Activation</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Capping</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Oxidation</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Washing</a:t>
            </a:r>
          </a:p>
          <a:p>
            <a:pPr marL="169863" indent="-169863">
              <a:spcBef>
                <a:spcPts val="1200"/>
              </a:spcBef>
              <a:buClr>
                <a:schemeClr val="tx2"/>
              </a:buClr>
              <a:buFont typeface="Arial" panose="020B0604020202020204" pitchFamily="34" charset="0"/>
              <a:buChar char="•"/>
            </a:pPr>
            <a:r>
              <a:rPr lang="en-US" sz="1600" b="0" dirty="0">
                <a:solidFill>
                  <a:schemeClr val="bg2"/>
                </a:solidFill>
              </a:rPr>
              <a:t>Submicron filtration used to minimize particle contamination</a:t>
            </a:r>
          </a:p>
          <a:p>
            <a:pPr marL="169863" indent="-169863">
              <a:spcBef>
                <a:spcPts val="1200"/>
              </a:spcBef>
              <a:buClr>
                <a:schemeClr val="tx2"/>
              </a:buClr>
              <a:buFont typeface="Arial" panose="020B0604020202020204" pitchFamily="34" charset="0"/>
              <a:buChar char="•"/>
            </a:pPr>
            <a:r>
              <a:rPr lang="en-US" sz="1600" b="0" dirty="0">
                <a:solidFill>
                  <a:schemeClr val="bg2"/>
                </a:solidFill>
              </a:rPr>
              <a:t>Package sizes from 1L glass bottles to 1,250L bulk containers</a:t>
            </a:r>
          </a:p>
          <a:p>
            <a:pPr marL="169863" indent="-169863">
              <a:spcBef>
                <a:spcPts val="1200"/>
              </a:spcBef>
              <a:buClr>
                <a:schemeClr val="tx2"/>
              </a:buClr>
              <a:buFont typeface="Arial" panose="020B0604020202020204" pitchFamily="34" charset="0"/>
              <a:buChar char="•"/>
            </a:pPr>
            <a:r>
              <a:rPr lang="en-US" sz="1600" b="0" dirty="0">
                <a:solidFill>
                  <a:schemeClr val="bg2"/>
                </a:solidFill>
              </a:rPr>
              <a:t>Packaging is designed to facilitate direct connection to popular synthesizers</a:t>
            </a:r>
          </a:p>
          <a:p>
            <a:pPr marL="169863" indent="-169863">
              <a:spcBef>
                <a:spcPts val="1200"/>
              </a:spcBef>
              <a:buClr>
                <a:schemeClr val="tx2"/>
              </a:buClr>
              <a:buFont typeface="Arial" panose="020B0604020202020204" pitchFamily="34" charset="0"/>
              <a:buChar char="•"/>
            </a:pPr>
            <a:r>
              <a:rPr lang="en-US" sz="1600" b="0" dirty="0">
                <a:solidFill>
                  <a:schemeClr val="bg2"/>
                </a:solidFill>
              </a:rPr>
              <a:t>Various standard formulations available and in-house capability to make custom reagents and formulations </a:t>
            </a:r>
          </a:p>
          <a:p>
            <a:pPr marL="169863" indent="-169863">
              <a:spcBef>
                <a:spcPts val="1200"/>
              </a:spcBef>
              <a:buClr>
                <a:schemeClr val="tx2"/>
              </a:buClr>
              <a:buFont typeface="Arial" panose="020B0604020202020204" pitchFamily="34" charset="0"/>
              <a:buChar char="•"/>
            </a:pPr>
            <a:r>
              <a:rPr lang="en-US" sz="1600" b="0" dirty="0">
                <a:solidFill>
                  <a:schemeClr val="bg2"/>
                </a:solidFill>
              </a:rPr>
              <a:t>High purity reagents to ensure improved over-all yield of final products</a:t>
            </a:r>
          </a:p>
        </p:txBody>
      </p:sp>
      <p:sp>
        <p:nvSpPr>
          <p:cNvPr id="7" name="Slide Number Placeholder 6"/>
          <p:cNvSpPr>
            <a:spLocks noGrp="1"/>
          </p:cNvSpPr>
          <p:nvPr>
            <p:ph type="sldNum" sz="quarter" idx="10"/>
          </p:nvPr>
        </p:nvSpPr>
        <p:spPr/>
        <p:txBody>
          <a:bodyPr/>
          <a:lstStyle/>
          <a:p>
            <a:pPr>
              <a:defRPr/>
            </a:pPr>
            <a:fld id="{521D1E3F-96BE-4EC6-B772-60D92C1E53EA}" type="slidenum">
              <a:rPr lang="en-US" smtClean="0"/>
              <a:pPr>
                <a:defRPr/>
              </a:pPr>
              <a:t>15</a:t>
            </a:fld>
            <a:endParaRPr lang="en-US" dirty="0"/>
          </a:p>
        </p:txBody>
      </p:sp>
      <p:pic>
        <p:nvPicPr>
          <p:cNvPr id="14" name="Picture 13">
            <a:hlinkClick r:id="rId9" action="ppaction://hlinksldjump"/>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654662" y="430443"/>
            <a:ext cx="1581906" cy="350822"/>
          </a:xfrm>
          <a:prstGeom prst="rect">
            <a:avLst/>
          </a:prstGeom>
        </p:spPr>
      </p:pic>
    </p:spTree>
    <p:extLst>
      <p:ext uri="{BB962C8B-B14F-4D97-AF65-F5344CB8AC3E}">
        <p14:creationId xmlns:p14="http://schemas.microsoft.com/office/powerpoint/2010/main" val="14320013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46056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9" name="think-cell Slide" r:id="rId5" imgW="395" imgH="394" progId="TCLayout.ActiveDocument.1">
                  <p:embed/>
                </p:oleObj>
              </mc:Choice>
              <mc:Fallback>
                <p:oleObj name="think-cell Slide" r:id="rId5" imgW="395" imgH="394"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BioSyn™ Solvents or Related Products</a:t>
            </a:r>
          </a:p>
        </p:txBody>
      </p:sp>
      <p:sp>
        <p:nvSpPr>
          <p:cNvPr id="4" name="Text Placeholder 3"/>
          <p:cNvSpPr>
            <a:spLocks noGrp="1"/>
          </p:cNvSpPr>
          <p:nvPr>
            <p:ph type="body" sz="quarter" idx="10"/>
          </p:nvPr>
        </p:nvSpPr>
        <p:spPr>
          <a:xfrm>
            <a:off x="713232" y="1194283"/>
            <a:ext cx="8640763" cy="4801314"/>
          </a:xfrm>
        </p:spPr>
        <p:txBody>
          <a:bodyPr wrap="square" anchor="t">
            <a:spAutoFit/>
          </a:bodyPr>
          <a:lstStyle/>
          <a:p>
            <a:pPr marL="169863" indent="-169863">
              <a:spcBef>
                <a:spcPts val="1200"/>
              </a:spcBef>
              <a:buClr>
                <a:schemeClr val="tx2"/>
              </a:buClr>
              <a:buFont typeface="Arial" panose="020B0604020202020204" pitchFamily="34" charset="0"/>
              <a:buChar char="•"/>
            </a:pPr>
            <a:r>
              <a:rPr lang="en-US" sz="1600" b="0" dirty="0">
                <a:solidFill>
                  <a:schemeClr val="bg2"/>
                </a:solidFill>
              </a:rPr>
              <a:t>Submicron filtration used to minimize particle contamination</a:t>
            </a:r>
          </a:p>
          <a:p>
            <a:pPr marL="169863" indent="-169863">
              <a:spcBef>
                <a:spcPts val="1200"/>
              </a:spcBef>
              <a:buClr>
                <a:schemeClr val="tx2"/>
              </a:buClr>
              <a:buFont typeface="Arial" panose="020B0604020202020204" pitchFamily="34" charset="0"/>
              <a:buChar char="•"/>
            </a:pPr>
            <a:r>
              <a:rPr lang="en-US" sz="1600" b="0" dirty="0">
                <a:solidFill>
                  <a:schemeClr val="bg2"/>
                </a:solidFill>
              </a:rPr>
              <a:t>Package sizes from 1L glass bottles to 1,250L bulk containers</a:t>
            </a:r>
          </a:p>
          <a:p>
            <a:pPr marL="169863" indent="-169863">
              <a:spcBef>
                <a:spcPts val="1200"/>
              </a:spcBef>
              <a:buClr>
                <a:schemeClr val="tx2"/>
              </a:buClr>
              <a:buFont typeface="Arial" panose="020B0604020202020204" pitchFamily="34" charset="0"/>
              <a:buChar char="•"/>
            </a:pPr>
            <a:r>
              <a:rPr lang="en-US" sz="1600" b="0" dirty="0">
                <a:solidFill>
                  <a:schemeClr val="bg2"/>
                </a:solidFill>
              </a:rPr>
              <a:t>Packaging is designed to facilitate direct connection to popular synthesizers</a:t>
            </a:r>
          </a:p>
          <a:p>
            <a:pPr marL="169863" indent="-169863">
              <a:spcBef>
                <a:spcPts val="1200"/>
              </a:spcBef>
              <a:buClr>
                <a:schemeClr val="tx2"/>
              </a:buClr>
              <a:buFont typeface="Arial" panose="020B0604020202020204" pitchFamily="34" charset="0"/>
              <a:buChar char="•"/>
            </a:pPr>
            <a:r>
              <a:rPr lang="en-US" sz="1600" b="0" dirty="0">
                <a:solidFill>
                  <a:schemeClr val="bg2"/>
                </a:solidFill>
              </a:rPr>
              <a:t>Manufactured to have low water content</a:t>
            </a:r>
          </a:p>
          <a:p>
            <a:pPr marL="169863" indent="-169863">
              <a:spcBef>
                <a:spcPts val="1200"/>
              </a:spcBef>
              <a:buClr>
                <a:schemeClr val="tx2"/>
              </a:buClr>
              <a:buFont typeface="Arial" panose="020B0604020202020204" pitchFamily="34" charset="0"/>
              <a:buChar char="•"/>
            </a:pPr>
            <a:r>
              <a:rPr lang="en-US" sz="1600" b="0" dirty="0">
                <a:solidFill>
                  <a:schemeClr val="bg2"/>
                </a:solidFill>
              </a:rPr>
              <a:t>Solvents and reagents have been use tested in various oligonucleotide synthesis and production applications</a:t>
            </a:r>
          </a:p>
          <a:p>
            <a:pPr marL="169863" indent="-169863">
              <a:spcBef>
                <a:spcPts val="1200"/>
              </a:spcBef>
              <a:buClr>
                <a:schemeClr val="tx2"/>
              </a:buClr>
              <a:buFont typeface="Arial" panose="020B0604020202020204" pitchFamily="34" charset="0"/>
              <a:buChar char="•"/>
            </a:pPr>
            <a:r>
              <a:rPr lang="en-US" sz="1600" b="0" dirty="0">
                <a:solidFill>
                  <a:schemeClr val="bg2"/>
                </a:solidFill>
              </a:rPr>
              <a:t>A variety of neat solvent specially manufactured for biosynthesis applications</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Acetonitrile</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Dichloromethane</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Pyridine</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Tetrahydrofuran</a:t>
            </a:r>
          </a:p>
          <a:p>
            <a:pPr marL="404813" lvl="1" indent="-169863">
              <a:spcBef>
                <a:spcPts val="1200"/>
              </a:spcBef>
              <a:spcAft>
                <a:spcPts val="0"/>
              </a:spcAft>
              <a:buFont typeface="Arial" panose="020B0604020202020204" pitchFamily="34" charset="0"/>
              <a:buChar char="-"/>
            </a:pPr>
            <a:r>
              <a:rPr lang="en-US" sz="1400" dirty="0">
                <a:solidFill>
                  <a:schemeClr val="bg2"/>
                </a:solidFill>
                <a:ea typeface="Arial" charset="0"/>
                <a:cs typeface="Arial" pitchFamily="34" charset="0"/>
              </a:rPr>
              <a:t>Triethylamine</a:t>
            </a:r>
          </a:p>
          <a:p>
            <a:pPr marL="404813" lvl="1" indent="-169863">
              <a:spcBef>
                <a:spcPts val="1200"/>
              </a:spcBef>
              <a:spcAft>
                <a:spcPts val="0"/>
              </a:spcAft>
              <a:buFont typeface="Arial" panose="020B0604020202020204" pitchFamily="34" charset="0"/>
              <a:buChar char="-"/>
            </a:pPr>
            <a:r>
              <a:rPr lang="en-US" sz="1400" dirty="0" err="1">
                <a:solidFill>
                  <a:schemeClr val="bg2"/>
                </a:solidFill>
                <a:ea typeface="Arial" charset="0"/>
                <a:cs typeface="Arial" pitchFamily="34" charset="0"/>
              </a:rPr>
              <a:t>Trifluoroacetic</a:t>
            </a:r>
            <a:r>
              <a:rPr lang="en-US" sz="1400" dirty="0">
                <a:solidFill>
                  <a:schemeClr val="bg2"/>
                </a:solidFill>
                <a:ea typeface="Arial" charset="0"/>
                <a:cs typeface="Arial" pitchFamily="34" charset="0"/>
              </a:rPr>
              <a:t> acid</a:t>
            </a:r>
            <a:endParaRPr lang="en-US" sz="1200" dirty="0">
              <a:solidFill>
                <a:schemeClr val="bg2"/>
              </a:solidFill>
              <a:ea typeface="Arial" charset="0"/>
              <a:cs typeface="Arial" pitchFamily="34" charset="0"/>
            </a:endParaRPr>
          </a:p>
        </p:txBody>
      </p:sp>
      <p:pic>
        <p:nvPicPr>
          <p:cNvPr id="11" name="Picture 10" descr="honeywell-houseBrands_Burdick-Jackson-TM_rg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49870" y="3504638"/>
            <a:ext cx="1300834" cy="34613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65741" y="1313503"/>
            <a:ext cx="1874325" cy="1252049"/>
          </a:xfrm>
          <a:prstGeom prst="rect">
            <a:avLst/>
          </a:prstGeom>
        </p:spPr>
      </p:pic>
      <p:sp>
        <p:nvSpPr>
          <p:cNvPr id="3" name="Slide Number Placeholder 2"/>
          <p:cNvSpPr>
            <a:spLocks noGrp="1"/>
          </p:cNvSpPr>
          <p:nvPr>
            <p:ph type="sldNum" sz="quarter" idx="10"/>
          </p:nvPr>
        </p:nvSpPr>
        <p:spPr/>
        <p:txBody>
          <a:bodyPr/>
          <a:lstStyle/>
          <a:p>
            <a:pPr>
              <a:defRPr/>
            </a:pPr>
            <a:fld id="{521D1E3F-96BE-4EC6-B772-60D92C1E53EA}" type="slidenum">
              <a:rPr lang="en-US" smtClean="0"/>
              <a:pPr>
                <a:defRPr/>
              </a:pPr>
              <a:t>16</a:t>
            </a:fld>
            <a:endParaRPr lang="en-US" dirty="0"/>
          </a:p>
        </p:txBody>
      </p:sp>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654662" y="430443"/>
            <a:ext cx="1581906" cy="350822"/>
          </a:xfrm>
          <a:prstGeom prst="rect">
            <a:avLst/>
          </a:prstGeom>
        </p:spPr>
      </p:pic>
    </p:spTree>
    <p:extLst>
      <p:ext uri="{BB962C8B-B14F-4D97-AF65-F5344CB8AC3E}">
        <p14:creationId xmlns:p14="http://schemas.microsoft.com/office/powerpoint/2010/main" val="34516639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58FE-5318-42B7-86A0-74D519151D87}"/>
              </a:ext>
            </a:extLst>
          </p:cNvPr>
          <p:cNvSpPr>
            <a:spLocks noGrp="1"/>
          </p:cNvSpPr>
          <p:nvPr>
            <p:ph type="title"/>
          </p:nvPr>
        </p:nvSpPr>
        <p:spPr/>
        <p:txBody>
          <a:bodyPr/>
          <a:lstStyle/>
          <a:p>
            <a:r>
              <a:rPr lang="en-GB" dirty="0"/>
              <a:t>Greyhound Chromatography Company Profile</a:t>
            </a:r>
          </a:p>
        </p:txBody>
      </p:sp>
      <p:sp>
        <p:nvSpPr>
          <p:cNvPr id="3" name="Slide Number Placeholder 2">
            <a:extLst>
              <a:ext uri="{FF2B5EF4-FFF2-40B4-BE49-F238E27FC236}">
                <a16:creationId xmlns:a16="http://schemas.microsoft.com/office/drawing/2014/main" id="{A71DE26A-4EFF-4B64-B2ED-AEAA01DAC5F7}"/>
              </a:ext>
            </a:extLst>
          </p:cNvPr>
          <p:cNvSpPr>
            <a:spLocks noGrp="1"/>
          </p:cNvSpPr>
          <p:nvPr>
            <p:ph type="sldNum" sz="quarter" idx="10"/>
          </p:nvPr>
        </p:nvSpPr>
        <p:spPr/>
        <p:txBody>
          <a:bodyPr/>
          <a:lstStyle/>
          <a:p>
            <a:pPr>
              <a:defRPr/>
            </a:pPr>
            <a:fld id="{521D1E3F-96BE-4EC6-B772-60D92C1E53EA}" type="slidenum">
              <a:rPr lang="en-US" smtClean="0"/>
              <a:pPr>
                <a:defRPr/>
              </a:pPr>
              <a:t>17</a:t>
            </a:fld>
            <a:endParaRPr lang="en-US" dirty="0"/>
          </a:p>
        </p:txBody>
      </p:sp>
      <p:sp>
        <p:nvSpPr>
          <p:cNvPr id="4" name="Text Placeholder 3">
            <a:extLst>
              <a:ext uri="{FF2B5EF4-FFF2-40B4-BE49-F238E27FC236}">
                <a16:creationId xmlns:a16="http://schemas.microsoft.com/office/drawing/2014/main" id="{E3B17ECB-3932-4E96-AA80-91B6E650DCD3}"/>
              </a:ext>
            </a:extLst>
          </p:cNvPr>
          <p:cNvSpPr>
            <a:spLocks noGrp="1"/>
          </p:cNvSpPr>
          <p:nvPr>
            <p:ph type="body" sz="quarter" idx="15"/>
          </p:nvPr>
        </p:nvSpPr>
        <p:spPr/>
        <p:txBody>
          <a:bodyPr/>
          <a:lstStyle/>
          <a:p>
            <a:r>
              <a:rPr lang="en-GB" dirty="0">
                <a:hlinkClick r:id="rId2">
                  <a:extLst>
                    <a:ext uri="{A12FA001-AC4F-418D-AE19-62706E023703}">
                      <ahyp:hlinkClr xmlns:ahyp="http://schemas.microsoft.com/office/drawing/2018/hyperlinkcolor" val="tx"/>
                    </a:ext>
                  </a:extLst>
                </a:hlinkClick>
              </a:rPr>
              <a:t>WWW.GREYHOUNDCHROM.COM</a:t>
            </a:r>
            <a:endParaRPr lang="en-GB" dirty="0"/>
          </a:p>
        </p:txBody>
      </p:sp>
      <p:sp>
        <p:nvSpPr>
          <p:cNvPr id="5" name="TextBox 4">
            <a:extLst>
              <a:ext uri="{FF2B5EF4-FFF2-40B4-BE49-F238E27FC236}">
                <a16:creationId xmlns:a16="http://schemas.microsoft.com/office/drawing/2014/main" id="{69452D8E-D12D-4D1E-825F-B7245F859CD0}"/>
              </a:ext>
            </a:extLst>
          </p:cNvPr>
          <p:cNvSpPr txBox="1"/>
          <p:nvPr/>
        </p:nvSpPr>
        <p:spPr>
          <a:xfrm>
            <a:off x="819150" y="990600"/>
            <a:ext cx="5480050" cy="2862322"/>
          </a:xfrm>
          <a:prstGeom prst="rect">
            <a:avLst/>
          </a:prstGeom>
          <a:noFill/>
        </p:spPr>
        <p:txBody>
          <a:bodyPr wrap="square" rtlCol="0">
            <a:spAutoFit/>
          </a:bodyPr>
          <a:lstStyle/>
          <a:p>
            <a:r>
              <a:rPr lang="en-GB" sz="1200" b="1" dirty="0"/>
              <a:t>Company Description</a:t>
            </a:r>
          </a:p>
          <a:p>
            <a:endParaRPr lang="en-GB" sz="1200" b="1" dirty="0"/>
          </a:p>
          <a:p>
            <a:r>
              <a:rPr lang="en-GB" sz="1200" dirty="0"/>
              <a:t>Greyhound Chromatography has been supplying high quality chromatography consumables to Research and Analysis laboratories around the world for 39 years. Greyhound’s Managing Director, Paul Massie, founded the company which operates from its UK facility, located in Birkenhead, Merseyside.</a:t>
            </a:r>
          </a:p>
          <a:p>
            <a:endParaRPr lang="en-GB" sz="1200" dirty="0"/>
          </a:p>
          <a:p>
            <a:r>
              <a:rPr lang="en-GB" sz="1200" dirty="0"/>
              <a:t>Greyhound Chromatography is a leading global manufacturer and distributor of the highest quality chromatography columns, certified reference standards</a:t>
            </a:r>
          </a:p>
          <a:p>
            <a:r>
              <a:rPr lang="en-GB" sz="1200" dirty="0"/>
              <a:t>and materials, research chemicals, solvents, reagents, and laboratory consumables available today. Greyhound supplies scientists working in all disciplines, including HPLC and Gas Chromatography. </a:t>
            </a:r>
          </a:p>
          <a:p>
            <a:endParaRPr lang="en-GB" sz="1200" dirty="0"/>
          </a:p>
          <a:p>
            <a:r>
              <a:rPr lang="en-GB" sz="1200" dirty="0"/>
              <a:t>Greyhound Chromatography is probably the leading single source of chromatography products and chemical standards anywhere in the world.</a:t>
            </a:r>
          </a:p>
        </p:txBody>
      </p:sp>
      <p:pic>
        <p:nvPicPr>
          <p:cNvPr id="7" name="Picture 6">
            <a:extLst>
              <a:ext uri="{FF2B5EF4-FFF2-40B4-BE49-F238E27FC236}">
                <a16:creationId xmlns:a16="http://schemas.microsoft.com/office/drawing/2014/main" id="{A7ED56E3-C7D2-49FA-8909-41BB8131B17F}"/>
              </a:ext>
            </a:extLst>
          </p:cNvPr>
          <p:cNvPicPr>
            <a:picLocks noChangeAspect="1"/>
          </p:cNvPicPr>
          <p:nvPr/>
        </p:nvPicPr>
        <p:blipFill>
          <a:blip r:embed="rId3"/>
          <a:stretch>
            <a:fillRect/>
          </a:stretch>
        </p:blipFill>
        <p:spPr>
          <a:xfrm>
            <a:off x="7012569" y="990600"/>
            <a:ext cx="3704062" cy="2617477"/>
          </a:xfrm>
          <a:prstGeom prst="rect">
            <a:avLst/>
          </a:prstGeom>
        </p:spPr>
      </p:pic>
      <p:sp>
        <p:nvSpPr>
          <p:cNvPr id="8" name="TextBox 7">
            <a:extLst>
              <a:ext uri="{FF2B5EF4-FFF2-40B4-BE49-F238E27FC236}">
                <a16:creationId xmlns:a16="http://schemas.microsoft.com/office/drawing/2014/main" id="{99306D5A-029C-4610-BA17-01E3B5862885}"/>
              </a:ext>
            </a:extLst>
          </p:cNvPr>
          <p:cNvSpPr txBox="1"/>
          <p:nvPr/>
        </p:nvSpPr>
        <p:spPr>
          <a:xfrm>
            <a:off x="927100" y="3988431"/>
            <a:ext cx="3314700" cy="2492990"/>
          </a:xfrm>
          <a:prstGeom prst="rect">
            <a:avLst/>
          </a:prstGeom>
          <a:noFill/>
        </p:spPr>
        <p:txBody>
          <a:bodyPr wrap="square" rtlCol="0">
            <a:spAutoFit/>
          </a:bodyPr>
          <a:lstStyle/>
          <a:p>
            <a:r>
              <a:rPr lang="en-GB" sz="1200" b="1" dirty="0"/>
              <a:t>Chief Chromatographic Techniques Supported</a:t>
            </a:r>
          </a:p>
          <a:p>
            <a:endParaRPr lang="en-GB" sz="1200" b="1" dirty="0"/>
          </a:p>
          <a:p>
            <a:r>
              <a:rPr lang="en-GB" sz="1200" b="1" dirty="0"/>
              <a:t>All chromatography techniques including:</a:t>
            </a:r>
          </a:p>
          <a:p>
            <a:endParaRPr lang="en-GB" sz="1200" b="1" dirty="0"/>
          </a:p>
          <a:p>
            <a:pPr marL="171450" indent="-171450">
              <a:buFont typeface="Arial" panose="020B0604020202020204" pitchFamily="34" charset="0"/>
              <a:buChar char="•"/>
            </a:pPr>
            <a:r>
              <a:rPr lang="en-GB" sz="1200" b="1" dirty="0"/>
              <a:t>Chiral chromatography</a:t>
            </a:r>
          </a:p>
          <a:p>
            <a:pPr marL="171450" indent="-171450">
              <a:buFont typeface="Arial" panose="020B0604020202020204" pitchFamily="34" charset="0"/>
              <a:buChar char="•"/>
            </a:pPr>
            <a:r>
              <a:rPr lang="en-GB" sz="1200" b="1" dirty="0"/>
              <a:t>Derivatives analysis</a:t>
            </a:r>
          </a:p>
          <a:p>
            <a:pPr marL="171450" indent="-171450">
              <a:buFont typeface="Arial" panose="020B0604020202020204" pitchFamily="34" charset="0"/>
              <a:buChar char="•"/>
            </a:pPr>
            <a:r>
              <a:rPr lang="en-GB" sz="1200" b="1" dirty="0"/>
              <a:t>Environmental analysis</a:t>
            </a:r>
          </a:p>
          <a:p>
            <a:pPr marL="171450" indent="-171450">
              <a:buFont typeface="Arial" panose="020B0604020202020204" pitchFamily="34" charset="0"/>
              <a:buChar char="•"/>
            </a:pPr>
            <a:r>
              <a:rPr lang="en-GB" sz="1200" b="1" dirty="0"/>
              <a:t>GC and GC-MS</a:t>
            </a:r>
          </a:p>
          <a:p>
            <a:pPr marL="171450" indent="-171450">
              <a:buFont typeface="Arial" panose="020B0604020202020204" pitchFamily="34" charset="0"/>
              <a:buChar char="•"/>
            </a:pPr>
            <a:r>
              <a:rPr lang="en-GB" sz="1200" b="1" dirty="0"/>
              <a:t>LC-MS</a:t>
            </a:r>
          </a:p>
          <a:p>
            <a:pPr marL="171450" indent="-171450">
              <a:buFont typeface="Arial" panose="020B0604020202020204" pitchFamily="34" charset="0"/>
              <a:buChar char="•"/>
            </a:pPr>
            <a:r>
              <a:rPr lang="en-GB" sz="1200" b="1" dirty="0"/>
              <a:t>HPLC and UHPLC</a:t>
            </a:r>
          </a:p>
          <a:p>
            <a:pPr marL="171450" indent="-171450">
              <a:buFont typeface="Arial" panose="020B0604020202020204" pitchFamily="34" charset="0"/>
              <a:buChar char="•"/>
            </a:pPr>
            <a:r>
              <a:rPr lang="en-GB" sz="1200" b="1" dirty="0"/>
              <a:t>ICP, ICP-MS</a:t>
            </a:r>
          </a:p>
          <a:p>
            <a:pPr marL="171450" indent="-171450">
              <a:buFont typeface="Arial" panose="020B0604020202020204" pitchFamily="34" charset="0"/>
              <a:buChar char="•"/>
            </a:pPr>
            <a:endParaRPr lang="en-GB" sz="1200" b="1" dirty="0"/>
          </a:p>
        </p:txBody>
      </p:sp>
      <p:sp>
        <p:nvSpPr>
          <p:cNvPr id="9" name="TextBox 8">
            <a:extLst>
              <a:ext uri="{FF2B5EF4-FFF2-40B4-BE49-F238E27FC236}">
                <a16:creationId xmlns:a16="http://schemas.microsoft.com/office/drawing/2014/main" id="{A817E370-2AEE-4B14-8EAE-1565E744072E}"/>
              </a:ext>
            </a:extLst>
          </p:cNvPr>
          <p:cNvSpPr txBox="1"/>
          <p:nvPr/>
        </p:nvSpPr>
        <p:spPr>
          <a:xfrm>
            <a:off x="3352800" y="4965700"/>
            <a:ext cx="3314700" cy="1107996"/>
          </a:xfrm>
          <a:prstGeom prst="rect">
            <a:avLst/>
          </a:prstGeom>
          <a:noFill/>
        </p:spPr>
        <p:txBody>
          <a:bodyPr wrap="square" rtlCol="0">
            <a:spAutoFit/>
          </a:bodyPr>
          <a:lstStyle/>
          <a:p>
            <a:pPr marL="171450" indent="-171450">
              <a:buFont typeface="Arial" panose="020B0604020202020204" pitchFamily="34" charset="0"/>
              <a:buChar char="•"/>
            </a:pPr>
            <a:r>
              <a:rPr lang="en-GB" sz="1200" b="1" dirty="0"/>
              <a:t>AA (Atomic Adsorption) spectroscopy</a:t>
            </a:r>
          </a:p>
          <a:p>
            <a:pPr marL="171450" indent="-171450">
              <a:buFont typeface="Arial" panose="020B0604020202020204" pitchFamily="34" charset="0"/>
              <a:buChar char="•"/>
            </a:pPr>
            <a:r>
              <a:rPr lang="en-GB" sz="1200" b="1" dirty="0"/>
              <a:t>Ion chromatography</a:t>
            </a:r>
          </a:p>
          <a:p>
            <a:pPr marL="171450" indent="-171450">
              <a:buFont typeface="Arial" panose="020B0604020202020204" pitchFamily="34" charset="0"/>
              <a:buChar char="•"/>
            </a:pPr>
            <a:r>
              <a:rPr lang="en-GB" sz="1200" b="1" dirty="0"/>
              <a:t>SPE and SPME</a:t>
            </a:r>
          </a:p>
          <a:p>
            <a:pPr marL="171450" indent="-171450">
              <a:buFont typeface="Arial" panose="020B0604020202020204" pitchFamily="34" charset="0"/>
              <a:buChar char="•"/>
            </a:pPr>
            <a:r>
              <a:rPr lang="en-GB" sz="1200" b="1" dirty="0"/>
              <a:t>TLC</a:t>
            </a:r>
          </a:p>
          <a:p>
            <a:endParaRPr lang="en-GB" dirty="0"/>
          </a:p>
        </p:txBody>
      </p:sp>
      <p:sp>
        <p:nvSpPr>
          <p:cNvPr id="10" name="TextBox 9">
            <a:extLst>
              <a:ext uri="{FF2B5EF4-FFF2-40B4-BE49-F238E27FC236}">
                <a16:creationId xmlns:a16="http://schemas.microsoft.com/office/drawing/2014/main" id="{0366E3EB-89A7-4402-9426-32273C2CE325}"/>
              </a:ext>
            </a:extLst>
          </p:cNvPr>
          <p:cNvSpPr txBox="1"/>
          <p:nvPr/>
        </p:nvSpPr>
        <p:spPr>
          <a:xfrm>
            <a:off x="6900438" y="3658147"/>
            <a:ext cx="3928324" cy="2492990"/>
          </a:xfrm>
          <a:prstGeom prst="rect">
            <a:avLst/>
          </a:prstGeom>
          <a:noFill/>
        </p:spPr>
        <p:txBody>
          <a:bodyPr wrap="square" rtlCol="0">
            <a:spAutoFit/>
          </a:bodyPr>
          <a:lstStyle/>
          <a:p>
            <a:r>
              <a:rPr lang="en-GB" sz="1200" b="1" dirty="0"/>
              <a:t>Major Products/Services</a:t>
            </a:r>
          </a:p>
          <a:p>
            <a:endParaRPr lang="en-GB" sz="1200" dirty="0"/>
          </a:p>
          <a:p>
            <a:r>
              <a:rPr lang="en-GB" sz="1200" dirty="0"/>
              <a:t>Analytical syringes, balances and scales, organic/inorganic reference standards and materials, diluters and dispensers, fittings, flash cartridges, gas filters, gas purifiers/filters/traps, gas regulators, GC columns, GC derivatisation reagents, GC ferrules; seals &amp; inlet liners, HPLC columns; pumps, column heaters &amp; lamps, maintenance tools, membrane filters, TLC consumables, pipettes and tips, prep silica, reagents, solvents, solvent safety solutions, SPE cartridges, syringe accessories, syringe filters, tubing, valves, vials/caps/septa, vial accessories, well plates.</a:t>
            </a:r>
          </a:p>
        </p:txBody>
      </p:sp>
    </p:spTree>
    <p:extLst>
      <p:ext uri="{BB962C8B-B14F-4D97-AF65-F5344CB8AC3E}">
        <p14:creationId xmlns:p14="http://schemas.microsoft.com/office/powerpoint/2010/main" val="133955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AC00-0329-4EF7-B97F-3BA1E2ABAD12}"/>
              </a:ext>
            </a:extLst>
          </p:cNvPr>
          <p:cNvSpPr>
            <a:spLocks noGrp="1"/>
          </p:cNvSpPr>
          <p:nvPr>
            <p:ph type="title"/>
          </p:nvPr>
        </p:nvSpPr>
        <p:spPr/>
        <p:txBody>
          <a:bodyPr/>
          <a:lstStyle/>
          <a:p>
            <a:r>
              <a:rPr lang="en-GB" dirty="0"/>
              <a:t>Greyhound Chromatography Company </a:t>
            </a:r>
            <a:r>
              <a:rPr lang="en-GB" dirty="0" err="1"/>
              <a:t>Prolfile</a:t>
            </a:r>
            <a:endParaRPr lang="en-GB" dirty="0"/>
          </a:p>
        </p:txBody>
      </p:sp>
      <p:sp>
        <p:nvSpPr>
          <p:cNvPr id="3" name="Slide Number Placeholder 2">
            <a:extLst>
              <a:ext uri="{FF2B5EF4-FFF2-40B4-BE49-F238E27FC236}">
                <a16:creationId xmlns:a16="http://schemas.microsoft.com/office/drawing/2014/main" id="{8444C9A4-212B-48AD-A0CE-68B5144392F4}"/>
              </a:ext>
            </a:extLst>
          </p:cNvPr>
          <p:cNvSpPr>
            <a:spLocks noGrp="1"/>
          </p:cNvSpPr>
          <p:nvPr>
            <p:ph type="sldNum" sz="quarter" idx="10"/>
          </p:nvPr>
        </p:nvSpPr>
        <p:spPr/>
        <p:txBody>
          <a:bodyPr/>
          <a:lstStyle/>
          <a:p>
            <a:pPr>
              <a:defRPr/>
            </a:pPr>
            <a:fld id="{521D1E3F-96BE-4EC6-B772-60D92C1E53EA}" type="slidenum">
              <a:rPr lang="en-US" smtClean="0"/>
              <a:pPr>
                <a:defRPr/>
              </a:pPr>
              <a:t>18</a:t>
            </a:fld>
            <a:endParaRPr lang="en-US" dirty="0"/>
          </a:p>
        </p:txBody>
      </p:sp>
      <p:sp>
        <p:nvSpPr>
          <p:cNvPr id="4" name="TextBox 3">
            <a:extLst>
              <a:ext uri="{FF2B5EF4-FFF2-40B4-BE49-F238E27FC236}">
                <a16:creationId xmlns:a16="http://schemas.microsoft.com/office/drawing/2014/main" id="{570FE5DF-F16A-46FA-B035-3A93BC0276CE}"/>
              </a:ext>
            </a:extLst>
          </p:cNvPr>
          <p:cNvSpPr txBox="1"/>
          <p:nvPr/>
        </p:nvSpPr>
        <p:spPr>
          <a:xfrm>
            <a:off x="713232" y="1244600"/>
            <a:ext cx="6959600" cy="3847207"/>
          </a:xfrm>
          <a:prstGeom prst="rect">
            <a:avLst/>
          </a:prstGeom>
          <a:noFill/>
        </p:spPr>
        <p:txBody>
          <a:bodyPr wrap="square" rtlCol="0">
            <a:spAutoFit/>
          </a:bodyPr>
          <a:lstStyle/>
          <a:p>
            <a:r>
              <a:rPr lang="en-GB" b="1" dirty="0"/>
              <a:t>Markets Served</a:t>
            </a:r>
          </a:p>
          <a:p>
            <a:endParaRPr lang="en-GB" dirty="0"/>
          </a:p>
          <a:p>
            <a:r>
              <a:rPr lang="en-GB" sz="1600" dirty="0"/>
              <a:t>Testing reference standards, chemicals, solvents</a:t>
            </a:r>
          </a:p>
          <a:p>
            <a:r>
              <a:rPr lang="en-GB" sz="1600" dirty="0"/>
              <a:t>and reagents, laboratory consumables, for analysis and research &amp; development laboratories:</a:t>
            </a:r>
          </a:p>
          <a:p>
            <a:endParaRPr lang="en-GB" sz="1600" dirty="0"/>
          </a:p>
          <a:p>
            <a:r>
              <a:rPr lang="en-GB" sz="1600" b="1" dirty="0"/>
              <a:t>Cosmetics</a:t>
            </a:r>
          </a:p>
          <a:p>
            <a:r>
              <a:rPr lang="en-GB" sz="1600" b="1" dirty="0"/>
              <a:t>Environmental: </a:t>
            </a:r>
            <a:r>
              <a:rPr lang="en-GB" sz="1600" dirty="0"/>
              <a:t>water, air, soil</a:t>
            </a:r>
          </a:p>
          <a:p>
            <a:r>
              <a:rPr lang="en-GB" sz="1600" b="1" dirty="0"/>
              <a:t>Energy: </a:t>
            </a:r>
            <a:r>
              <a:rPr lang="en-GB" sz="1600" dirty="0"/>
              <a:t>electricity, gas, solar, atomic, renewables</a:t>
            </a:r>
          </a:p>
          <a:p>
            <a:r>
              <a:rPr lang="en-GB" sz="1600" b="1" dirty="0"/>
              <a:t>Food</a:t>
            </a:r>
          </a:p>
          <a:p>
            <a:r>
              <a:rPr lang="en-GB" sz="1600" b="1" dirty="0"/>
              <a:t>Fragrance: </a:t>
            </a:r>
            <a:r>
              <a:rPr lang="en-GB" sz="1600" dirty="0"/>
              <a:t>including additives to consumer products</a:t>
            </a:r>
          </a:p>
          <a:p>
            <a:r>
              <a:rPr lang="en-GB" sz="1600" b="1" dirty="0"/>
              <a:t>Chemical: </a:t>
            </a:r>
            <a:r>
              <a:rPr lang="en-GB" sz="1600" dirty="0"/>
              <a:t>anything classed as a chemical that is present in the manufacture or use of consumables</a:t>
            </a:r>
          </a:p>
          <a:p>
            <a:r>
              <a:rPr lang="en-GB" sz="1600" b="1" dirty="0"/>
              <a:t>Petrochemical: </a:t>
            </a:r>
            <a:r>
              <a:rPr lang="en-GB" sz="1600" dirty="0"/>
              <a:t>oil, gas, petroleum</a:t>
            </a:r>
          </a:p>
          <a:p>
            <a:r>
              <a:rPr lang="en-GB" sz="1600" b="1" dirty="0"/>
              <a:t>Pharmaceutical: </a:t>
            </a:r>
            <a:r>
              <a:rPr lang="en-GB" sz="1600" dirty="0"/>
              <a:t>testing standards</a:t>
            </a:r>
          </a:p>
        </p:txBody>
      </p:sp>
      <p:sp>
        <p:nvSpPr>
          <p:cNvPr id="5" name="TextBox 4">
            <a:extLst>
              <a:ext uri="{FF2B5EF4-FFF2-40B4-BE49-F238E27FC236}">
                <a16:creationId xmlns:a16="http://schemas.microsoft.com/office/drawing/2014/main" id="{A7E65656-F8D5-40E9-9342-B03DE70124B2}"/>
              </a:ext>
            </a:extLst>
          </p:cNvPr>
          <p:cNvSpPr txBox="1"/>
          <p:nvPr/>
        </p:nvSpPr>
        <p:spPr>
          <a:xfrm>
            <a:off x="7256780" y="3320603"/>
            <a:ext cx="4279900" cy="3108543"/>
          </a:xfrm>
          <a:prstGeom prst="rect">
            <a:avLst/>
          </a:prstGeom>
          <a:noFill/>
        </p:spPr>
        <p:txBody>
          <a:bodyPr wrap="square" rtlCol="0">
            <a:spAutoFit/>
          </a:bodyPr>
          <a:lstStyle/>
          <a:p>
            <a:r>
              <a:rPr lang="en-GB" b="1" dirty="0"/>
              <a:t>Facilities</a:t>
            </a:r>
          </a:p>
          <a:p>
            <a:endParaRPr lang="en-GB" b="1" dirty="0"/>
          </a:p>
          <a:p>
            <a:r>
              <a:rPr lang="en-GB" sz="1600" dirty="0"/>
              <a:t>Greyhound Chromatography operates from a warehouse and office facility, with 5,500 </a:t>
            </a:r>
            <a:r>
              <a:rPr lang="en-GB" sz="1600" dirty="0" err="1"/>
              <a:t>sq</a:t>
            </a:r>
            <a:r>
              <a:rPr lang="en-GB" sz="1600" dirty="0"/>
              <a:t> ft capacity. Approx. 3,500 </a:t>
            </a:r>
            <a:r>
              <a:rPr lang="en-GB" sz="1600" dirty="0" err="1"/>
              <a:t>sq</a:t>
            </a:r>
            <a:r>
              <a:rPr lang="en-GB" sz="1600" dirty="0"/>
              <a:t> ft</a:t>
            </a:r>
          </a:p>
          <a:p>
            <a:r>
              <a:rPr lang="en-GB" sz="1600" dirty="0"/>
              <a:t>are used as warehouse storage with temperature controlled zones that include refrigerators and a freezer for product storage. Temperatures are recorded and monitored. An external temperature-controlled container is used to store flammable liquids</a:t>
            </a:r>
          </a:p>
        </p:txBody>
      </p:sp>
    </p:spTree>
    <p:extLst>
      <p:ext uri="{BB962C8B-B14F-4D97-AF65-F5344CB8AC3E}">
        <p14:creationId xmlns:p14="http://schemas.microsoft.com/office/powerpoint/2010/main" val="241720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gendabild Ecke unten links"/>
          <p:cNvPicPr>
            <a:picLocks noChangeArrowheads="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gray">
          <a:xfrm>
            <a:off x="0" y="1374278"/>
            <a:ext cx="3657600" cy="5483722"/>
          </a:xfrm>
          <a:prstGeom prst="rect">
            <a:avLst/>
          </a:prstGeom>
          <a:noFill/>
          <a:ln>
            <a:noFill/>
          </a:ln>
        </p:spPr>
      </p:pic>
      <p:sp>
        <p:nvSpPr>
          <p:cNvPr id="31" name="Rectangle 30"/>
          <p:cNvSpPr/>
          <p:nvPr/>
        </p:nvSpPr>
        <p:spPr>
          <a:xfrm>
            <a:off x="2501985" y="2758041"/>
            <a:ext cx="4804520" cy="461665"/>
          </a:xfrm>
          <a:prstGeom prst="rect">
            <a:avLst/>
          </a:prstGeom>
        </p:spPr>
        <p:txBody>
          <a:bodyPr wrap="none" anchor="ctr">
            <a:spAutoFit/>
          </a:bodyPr>
          <a:lstStyle/>
          <a:p>
            <a:pPr marL="288925" marR="0" lvl="0" indent="-288925" algn="l" defTabSz="457200" rtl="0" eaLnBrk="0" fontAlgn="base" latinLnBrk="0" hangingPunct="0">
              <a:lnSpc>
                <a:spcPct val="100000"/>
              </a:lnSpc>
              <a:spcBef>
                <a:spcPct val="0"/>
              </a:spcBef>
              <a:spcAft>
                <a:spcPts val="240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Honeywell Research Chemicals</a:t>
            </a:r>
          </a:p>
        </p:txBody>
      </p:sp>
      <p:sp>
        <p:nvSpPr>
          <p:cNvPr id="33" name="Rectangle 32"/>
          <p:cNvSpPr/>
          <p:nvPr/>
        </p:nvSpPr>
        <p:spPr>
          <a:xfrm>
            <a:off x="2501985" y="3455033"/>
            <a:ext cx="3688830" cy="461665"/>
          </a:xfrm>
          <a:prstGeom prst="rect">
            <a:avLst/>
          </a:prstGeom>
        </p:spPr>
        <p:txBody>
          <a:bodyPr wrap="none" anchor="ctr">
            <a:spAutoFit/>
          </a:bodyPr>
          <a:lstStyle/>
          <a:p>
            <a:pPr marL="288925" marR="0" lvl="0" indent="-288925" algn="l" defTabSz="457200" rtl="0" eaLnBrk="0" fontAlgn="base" latinLnBrk="0" hangingPunct="0">
              <a:lnSpc>
                <a:spcPct val="100000"/>
              </a:lnSpc>
              <a:spcBef>
                <a:spcPct val="0"/>
              </a:spcBef>
              <a:spcAft>
                <a:spcPts val="240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Product Lines Overview</a:t>
            </a:r>
          </a:p>
        </p:txBody>
      </p:sp>
      <p:sp>
        <p:nvSpPr>
          <p:cNvPr id="7" name="Shape 208"/>
          <p:cNvSpPr txBox="1">
            <a:spLocks noGrp="1"/>
          </p:cNvSpPr>
          <p:nvPr>
            <p:ph type="title"/>
          </p:nvPr>
        </p:nvSpPr>
        <p:spPr/>
        <p:txBody>
          <a:bodyPr/>
          <a:lstStyle/>
          <a:p>
            <a:pPr lvl="0"/>
            <a:r>
              <a:rPr lang="en-US" dirty="0">
                <a:sym typeface="Arial"/>
              </a:rPr>
              <a:t>Agenda</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1F74E8-2156-B64F-A723-2FC713503C5D}"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34" name="Rectangle 33"/>
          <p:cNvSpPr/>
          <p:nvPr/>
        </p:nvSpPr>
        <p:spPr>
          <a:xfrm>
            <a:off x="2501985" y="2061049"/>
            <a:ext cx="1705916" cy="461665"/>
          </a:xfrm>
          <a:prstGeom prst="rect">
            <a:avLst/>
          </a:prstGeom>
        </p:spPr>
        <p:txBody>
          <a:bodyPr wrap="none" anchor="ctr">
            <a:spAutoFit/>
          </a:bodyPr>
          <a:lstStyle/>
          <a:p>
            <a:pPr marL="288925" marR="0" lvl="0" indent="-288925" algn="l" defTabSz="457200" rtl="0" eaLnBrk="0" fontAlgn="base" latinLnBrk="0" hangingPunct="0">
              <a:lnSpc>
                <a:spcPct val="100000"/>
              </a:lnSpc>
              <a:spcBef>
                <a:spcPct val="0"/>
              </a:spcBef>
              <a:spcAft>
                <a:spcPts val="240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Honeywell</a:t>
            </a:r>
          </a:p>
        </p:txBody>
      </p:sp>
      <p:sp>
        <p:nvSpPr>
          <p:cNvPr id="35" name="Rectangle 34"/>
          <p:cNvSpPr/>
          <p:nvPr/>
        </p:nvSpPr>
        <p:spPr>
          <a:xfrm>
            <a:off x="2501985" y="4152025"/>
            <a:ext cx="5132944" cy="461665"/>
          </a:xfrm>
          <a:prstGeom prst="rect">
            <a:avLst/>
          </a:prstGeom>
        </p:spPr>
        <p:txBody>
          <a:bodyPr wrap="none" anchor="ctr">
            <a:spAutoFit/>
          </a:bodyPr>
          <a:lstStyle/>
          <a:p>
            <a:pPr marL="288925" indent="-288925" defTabSz="457200" eaLnBrk="0" fontAlgn="base" hangingPunct="0">
              <a:spcBef>
                <a:spcPct val="0"/>
              </a:spcBef>
              <a:spcAft>
                <a:spcPts val="2400"/>
              </a:spcAft>
            </a:pPr>
            <a:r>
              <a:rPr lang="en-US" sz="2400" b="1" dirty="0">
                <a:solidFill>
                  <a:srgbClr val="000000"/>
                </a:solidFill>
                <a:latin typeface="Arial" charset="0"/>
              </a:rPr>
              <a:t>Products for Analytical Chemistry</a:t>
            </a:r>
            <a:endParaRPr lang="en-US" altLang="en-US" sz="2400" b="1" dirty="0">
              <a:solidFill>
                <a:srgbClr val="000000"/>
              </a:solidFill>
              <a:latin typeface="Arial" charset="0"/>
            </a:endParaRPr>
          </a:p>
        </p:txBody>
      </p:sp>
      <p:sp>
        <p:nvSpPr>
          <p:cNvPr id="32" name="Rectangle 31"/>
          <p:cNvSpPr/>
          <p:nvPr/>
        </p:nvSpPr>
        <p:spPr>
          <a:xfrm>
            <a:off x="2501985" y="4849018"/>
            <a:ext cx="5958682" cy="461665"/>
          </a:xfrm>
          <a:prstGeom prst="rect">
            <a:avLst/>
          </a:prstGeom>
        </p:spPr>
        <p:txBody>
          <a:bodyPr wrap="none" anchor="ctr">
            <a:spAutoFit/>
          </a:bodyPr>
          <a:lstStyle/>
          <a:p>
            <a:pPr marL="288925" indent="-288925" defTabSz="457200" eaLnBrk="0" fontAlgn="base" hangingPunct="0">
              <a:spcBef>
                <a:spcPct val="0"/>
              </a:spcBef>
              <a:spcAft>
                <a:spcPts val="2400"/>
              </a:spcAft>
            </a:pPr>
            <a:r>
              <a:rPr lang="en-US" sz="2400" b="1" dirty="0">
                <a:solidFill>
                  <a:srgbClr val="000000"/>
                </a:solidFill>
                <a:latin typeface="Arial" charset="0"/>
              </a:rPr>
              <a:t>Products for Oligonucleotide Synthesis</a:t>
            </a:r>
            <a:endParaRPr lang="en-US" altLang="en-US" sz="2400" b="1" dirty="0">
              <a:solidFill>
                <a:srgbClr val="000000"/>
              </a:solidFill>
              <a:latin typeface="Arial" charset="0"/>
            </a:endParaRPr>
          </a:p>
        </p:txBody>
      </p:sp>
      <p:cxnSp>
        <p:nvCxnSpPr>
          <p:cNvPr id="97" name="Straight Connector 96"/>
          <p:cNvCxnSpPr/>
          <p:nvPr/>
        </p:nvCxnSpPr>
        <p:spPr>
          <a:xfrm>
            <a:off x="2207039" y="1234766"/>
            <a:ext cx="0" cy="4902200"/>
          </a:xfrm>
          <a:prstGeom prst="line">
            <a:avLst/>
          </a:prstGeom>
          <a:noFill/>
          <a:ln w="12700" cap="flat" cmpd="sng" algn="ctr">
            <a:solidFill>
              <a:srgbClr val="FFFFFF">
                <a:lumMod val="50000"/>
              </a:srgbClr>
            </a:solidFill>
            <a:prstDash val="solid"/>
          </a:ln>
          <a:effectLst/>
        </p:spPr>
      </p:cxnSp>
      <p:grpSp>
        <p:nvGrpSpPr>
          <p:cNvPr id="98" name="Group 97"/>
          <p:cNvGrpSpPr/>
          <p:nvPr/>
        </p:nvGrpSpPr>
        <p:grpSpPr>
          <a:xfrm>
            <a:off x="2032414" y="2117256"/>
            <a:ext cx="349250" cy="349250"/>
            <a:chOff x="5114925" y="3743325"/>
            <a:chExt cx="349250" cy="349250"/>
          </a:xfrm>
        </p:grpSpPr>
        <p:sp>
          <p:nvSpPr>
            <p:cNvPr id="111" name="Oval 110"/>
            <p:cNvSpPr>
              <a:spLocks/>
            </p:cNvSpPr>
            <p:nvPr/>
          </p:nvSpPr>
          <p:spPr>
            <a:xfrm>
              <a:off x="5114925" y="3743325"/>
              <a:ext cx="349250" cy="349250"/>
            </a:xfrm>
            <a:prstGeom prst="ellipse">
              <a:avLst/>
            </a:prstGeom>
            <a:solidFill>
              <a:srgbClr val="FFFFFF"/>
            </a:solidFill>
            <a:ln w="28575" cap="flat" cmpd="sng" algn="ctr">
              <a:solidFill>
                <a:srgbClr val="E1261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sp>
          <p:nvSpPr>
            <p:cNvPr id="112" name="Oval 111"/>
            <p:cNvSpPr/>
            <p:nvPr/>
          </p:nvSpPr>
          <p:spPr>
            <a:xfrm>
              <a:off x="5183187" y="3811587"/>
              <a:ext cx="212726" cy="212726"/>
            </a:xfrm>
            <a:prstGeom prst="ellipse">
              <a:avLst/>
            </a:prstGeom>
            <a:solidFill>
              <a:srgbClr val="E1261C"/>
            </a:solidFill>
            <a:ln w="12700" cap="flat" cmpd="sng" algn="ctr">
              <a:noFill/>
              <a:prstDash val="solid"/>
            </a:ln>
            <a:effectLst/>
            <a:scene3d>
              <a:camera prst="orthographicFront"/>
              <a:lightRig rig="threePt" dir="t"/>
            </a:scene3d>
            <a:sp3d>
              <a:bevelT w="107950" h="635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grpSp>
      <p:grpSp>
        <p:nvGrpSpPr>
          <p:cNvPr id="99" name="Group 98"/>
          <p:cNvGrpSpPr/>
          <p:nvPr/>
        </p:nvGrpSpPr>
        <p:grpSpPr>
          <a:xfrm>
            <a:off x="2032414" y="2814248"/>
            <a:ext cx="349250" cy="349250"/>
            <a:chOff x="5114925" y="3743325"/>
            <a:chExt cx="349250" cy="349250"/>
          </a:xfrm>
        </p:grpSpPr>
        <p:sp>
          <p:nvSpPr>
            <p:cNvPr id="109" name="Oval 108"/>
            <p:cNvSpPr>
              <a:spLocks/>
            </p:cNvSpPr>
            <p:nvPr/>
          </p:nvSpPr>
          <p:spPr>
            <a:xfrm>
              <a:off x="5114925" y="3743325"/>
              <a:ext cx="349250" cy="349250"/>
            </a:xfrm>
            <a:prstGeom prst="ellipse">
              <a:avLst/>
            </a:prstGeom>
            <a:solidFill>
              <a:srgbClr val="FFFFFF"/>
            </a:solidFill>
            <a:ln w="28575" cap="flat" cmpd="sng" algn="ctr">
              <a:solidFill>
                <a:srgbClr val="E1261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sp>
          <p:nvSpPr>
            <p:cNvPr id="110" name="Oval 109"/>
            <p:cNvSpPr/>
            <p:nvPr/>
          </p:nvSpPr>
          <p:spPr>
            <a:xfrm>
              <a:off x="5183187" y="3811587"/>
              <a:ext cx="212726" cy="212726"/>
            </a:xfrm>
            <a:prstGeom prst="ellipse">
              <a:avLst/>
            </a:prstGeom>
            <a:solidFill>
              <a:srgbClr val="E1261C"/>
            </a:solidFill>
            <a:ln w="12700" cap="flat" cmpd="sng" algn="ctr">
              <a:noFill/>
              <a:prstDash val="solid"/>
            </a:ln>
            <a:effectLst/>
            <a:scene3d>
              <a:camera prst="orthographicFront"/>
              <a:lightRig rig="threePt" dir="t"/>
            </a:scene3d>
            <a:sp3d>
              <a:bevelT w="107950" h="635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grpSp>
      <p:grpSp>
        <p:nvGrpSpPr>
          <p:cNvPr id="100" name="Group 99"/>
          <p:cNvGrpSpPr/>
          <p:nvPr/>
        </p:nvGrpSpPr>
        <p:grpSpPr>
          <a:xfrm>
            <a:off x="2032414" y="3511240"/>
            <a:ext cx="349250" cy="349250"/>
            <a:chOff x="5114925" y="3743325"/>
            <a:chExt cx="349250" cy="349250"/>
          </a:xfrm>
        </p:grpSpPr>
        <p:sp>
          <p:nvSpPr>
            <p:cNvPr id="107" name="Oval 106"/>
            <p:cNvSpPr>
              <a:spLocks/>
            </p:cNvSpPr>
            <p:nvPr/>
          </p:nvSpPr>
          <p:spPr>
            <a:xfrm>
              <a:off x="5114925" y="3743325"/>
              <a:ext cx="349250" cy="349250"/>
            </a:xfrm>
            <a:prstGeom prst="ellipse">
              <a:avLst/>
            </a:prstGeom>
            <a:solidFill>
              <a:srgbClr val="FFFFFF"/>
            </a:solidFill>
            <a:ln w="28575" cap="flat" cmpd="sng" algn="ctr">
              <a:solidFill>
                <a:srgbClr val="E1261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sp>
          <p:nvSpPr>
            <p:cNvPr id="108" name="Oval 107"/>
            <p:cNvSpPr/>
            <p:nvPr/>
          </p:nvSpPr>
          <p:spPr>
            <a:xfrm>
              <a:off x="5183187" y="3811587"/>
              <a:ext cx="212726" cy="212726"/>
            </a:xfrm>
            <a:prstGeom prst="ellipse">
              <a:avLst/>
            </a:prstGeom>
            <a:solidFill>
              <a:srgbClr val="E1261C"/>
            </a:solidFill>
            <a:ln w="12700" cap="flat" cmpd="sng" algn="ctr">
              <a:noFill/>
              <a:prstDash val="solid"/>
            </a:ln>
            <a:effectLst/>
            <a:scene3d>
              <a:camera prst="orthographicFront"/>
              <a:lightRig rig="threePt" dir="t"/>
            </a:scene3d>
            <a:sp3d>
              <a:bevelT w="107950" h="635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grpSp>
      <p:grpSp>
        <p:nvGrpSpPr>
          <p:cNvPr id="101" name="Group 100"/>
          <p:cNvGrpSpPr/>
          <p:nvPr/>
        </p:nvGrpSpPr>
        <p:grpSpPr>
          <a:xfrm>
            <a:off x="2032414" y="4208232"/>
            <a:ext cx="349250" cy="349250"/>
            <a:chOff x="5114925" y="3743325"/>
            <a:chExt cx="349250" cy="349250"/>
          </a:xfrm>
        </p:grpSpPr>
        <p:sp>
          <p:nvSpPr>
            <p:cNvPr id="105" name="Oval 104"/>
            <p:cNvSpPr>
              <a:spLocks/>
            </p:cNvSpPr>
            <p:nvPr/>
          </p:nvSpPr>
          <p:spPr>
            <a:xfrm>
              <a:off x="5114925" y="3743325"/>
              <a:ext cx="349250" cy="349250"/>
            </a:xfrm>
            <a:prstGeom prst="ellipse">
              <a:avLst/>
            </a:prstGeom>
            <a:solidFill>
              <a:srgbClr val="FFFFFF"/>
            </a:solidFill>
            <a:ln w="28575" cap="flat" cmpd="sng" algn="ctr">
              <a:solidFill>
                <a:srgbClr val="E1261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sp>
          <p:nvSpPr>
            <p:cNvPr id="106" name="Oval 105"/>
            <p:cNvSpPr/>
            <p:nvPr/>
          </p:nvSpPr>
          <p:spPr>
            <a:xfrm>
              <a:off x="5183187" y="3811587"/>
              <a:ext cx="212726" cy="212726"/>
            </a:xfrm>
            <a:prstGeom prst="ellipse">
              <a:avLst/>
            </a:prstGeom>
            <a:solidFill>
              <a:srgbClr val="E1261C"/>
            </a:solidFill>
            <a:ln w="12700" cap="flat" cmpd="sng" algn="ctr">
              <a:noFill/>
              <a:prstDash val="solid"/>
            </a:ln>
            <a:effectLst/>
            <a:scene3d>
              <a:camera prst="orthographicFront"/>
              <a:lightRig rig="threePt" dir="t"/>
            </a:scene3d>
            <a:sp3d>
              <a:bevelT w="107950" h="635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grpSp>
      <p:grpSp>
        <p:nvGrpSpPr>
          <p:cNvPr id="102" name="Group 101"/>
          <p:cNvGrpSpPr/>
          <p:nvPr/>
        </p:nvGrpSpPr>
        <p:grpSpPr>
          <a:xfrm>
            <a:off x="2032414" y="4905225"/>
            <a:ext cx="349250" cy="349250"/>
            <a:chOff x="5114925" y="3743325"/>
            <a:chExt cx="349250" cy="349250"/>
          </a:xfrm>
        </p:grpSpPr>
        <p:sp>
          <p:nvSpPr>
            <p:cNvPr id="103" name="Oval 102"/>
            <p:cNvSpPr>
              <a:spLocks/>
            </p:cNvSpPr>
            <p:nvPr/>
          </p:nvSpPr>
          <p:spPr>
            <a:xfrm>
              <a:off x="5114925" y="3743325"/>
              <a:ext cx="349250" cy="349250"/>
            </a:xfrm>
            <a:prstGeom prst="ellipse">
              <a:avLst/>
            </a:prstGeom>
            <a:solidFill>
              <a:srgbClr val="FFFFFF"/>
            </a:solidFill>
            <a:ln w="28575" cap="flat" cmpd="sng" algn="ctr">
              <a:solidFill>
                <a:srgbClr val="E1261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sp>
          <p:nvSpPr>
            <p:cNvPr id="104" name="Oval 103"/>
            <p:cNvSpPr/>
            <p:nvPr/>
          </p:nvSpPr>
          <p:spPr>
            <a:xfrm>
              <a:off x="5183187" y="3811587"/>
              <a:ext cx="212726" cy="212726"/>
            </a:xfrm>
            <a:prstGeom prst="ellipse">
              <a:avLst/>
            </a:prstGeom>
            <a:solidFill>
              <a:srgbClr val="E1261C"/>
            </a:solidFill>
            <a:ln w="12700" cap="flat" cmpd="sng" algn="ctr">
              <a:noFill/>
              <a:prstDash val="solid"/>
            </a:ln>
            <a:effectLst/>
            <a:scene3d>
              <a:camera prst="orthographicFront"/>
              <a:lightRig rig="threePt" dir="t"/>
            </a:scene3d>
            <a:sp3d>
              <a:bevelT w="107950" h="635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7070"/>
                </a:solidFill>
                <a:effectLst/>
                <a:uLnTx/>
                <a:uFillTx/>
                <a:latin typeface="Arial"/>
                <a:ea typeface="+mn-ea"/>
                <a:cs typeface="+mn-cs"/>
              </a:endParaRPr>
            </a:p>
          </p:txBody>
        </p:sp>
      </p:grpSp>
    </p:spTree>
    <p:extLst>
      <p:ext uri="{BB962C8B-B14F-4D97-AF65-F5344CB8AC3E}">
        <p14:creationId xmlns:p14="http://schemas.microsoft.com/office/powerpoint/2010/main" val="22880004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87AD-19A6-4C3B-A10E-F40EBB2C175E}"/>
              </a:ext>
            </a:extLst>
          </p:cNvPr>
          <p:cNvSpPr>
            <a:spLocks noGrp="1"/>
          </p:cNvSpPr>
          <p:nvPr>
            <p:ph type="title"/>
          </p:nvPr>
        </p:nvSpPr>
        <p:spPr/>
        <p:txBody>
          <a:bodyPr/>
          <a:lstStyle/>
          <a:p>
            <a:r>
              <a:rPr lang="en-GB" dirty="0"/>
              <a:t>Greyhound Chromatography and Allied Chemicals</a:t>
            </a:r>
          </a:p>
        </p:txBody>
      </p:sp>
      <p:sp>
        <p:nvSpPr>
          <p:cNvPr id="3" name="Slide Number Placeholder 2">
            <a:extLst>
              <a:ext uri="{FF2B5EF4-FFF2-40B4-BE49-F238E27FC236}">
                <a16:creationId xmlns:a16="http://schemas.microsoft.com/office/drawing/2014/main" id="{7A96BCC5-5495-4B74-A512-34C10F207648}"/>
              </a:ext>
            </a:extLst>
          </p:cNvPr>
          <p:cNvSpPr>
            <a:spLocks noGrp="1"/>
          </p:cNvSpPr>
          <p:nvPr>
            <p:ph type="sldNum" sz="quarter" idx="10"/>
          </p:nvPr>
        </p:nvSpPr>
        <p:spPr/>
        <p:txBody>
          <a:bodyPr/>
          <a:lstStyle/>
          <a:p>
            <a:pPr>
              <a:defRPr/>
            </a:pPr>
            <a:fld id="{521D1E3F-96BE-4EC6-B772-60D92C1E53EA}" type="slidenum">
              <a:rPr lang="en-US" smtClean="0"/>
              <a:pPr>
                <a:defRPr/>
              </a:pPr>
              <a:t>19</a:t>
            </a:fld>
            <a:endParaRPr lang="en-US" dirty="0"/>
          </a:p>
        </p:txBody>
      </p:sp>
      <p:sp>
        <p:nvSpPr>
          <p:cNvPr id="4" name="Text Placeholder 3">
            <a:extLst>
              <a:ext uri="{FF2B5EF4-FFF2-40B4-BE49-F238E27FC236}">
                <a16:creationId xmlns:a16="http://schemas.microsoft.com/office/drawing/2014/main" id="{1F81CED7-9051-428B-9B6C-0AF1C34EAEB7}"/>
              </a:ext>
            </a:extLst>
          </p:cNvPr>
          <p:cNvSpPr>
            <a:spLocks noGrp="1"/>
          </p:cNvSpPr>
          <p:nvPr>
            <p:ph type="body" sz="quarter" idx="15"/>
          </p:nvPr>
        </p:nvSpPr>
        <p:spPr/>
        <p:txBody>
          <a:bodyPr/>
          <a:lstStyle/>
          <a:p>
            <a:r>
              <a:rPr lang="en-GB" dirty="0">
                <a:hlinkClick r:id="rId2">
                  <a:extLst>
                    <a:ext uri="{A12FA001-AC4F-418D-AE19-62706E023703}">
                      <ahyp:hlinkClr xmlns:ahyp="http://schemas.microsoft.com/office/drawing/2018/hyperlinkcolor" val="tx"/>
                    </a:ext>
                  </a:extLst>
                </a:hlinkClick>
              </a:rPr>
              <a:t>WWW.GREYHOUNDCHROM.COM     </a:t>
            </a:r>
            <a:endParaRPr lang="en-GB" dirty="0"/>
          </a:p>
        </p:txBody>
      </p:sp>
      <p:pic>
        <p:nvPicPr>
          <p:cNvPr id="6" name="Picture 5">
            <a:extLst>
              <a:ext uri="{FF2B5EF4-FFF2-40B4-BE49-F238E27FC236}">
                <a16:creationId xmlns:a16="http://schemas.microsoft.com/office/drawing/2014/main" id="{8BEB72A2-1902-4A6C-93EF-7A89B6949D15}"/>
              </a:ext>
            </a:extLst>
          </p:cNvPr>
          <p:cNvPicPr>
            <a:picLocks noChangeAspect="1"/>
          </p:cNvPicPr>
          <p:nvPr/>
        </p:nvPicPr>
        <p:blipFill>
          <a:blip r:embed="rId3"/>
          <a:stretch>
            <a:fillRect/>
          </a:stretch>
        </p:blipFill>
        <p:spPr>
          <a:xfrm>
            <a:off x="8361819" y="1388999"/>
            <a:ext cx="3017381" cy="2913144"/>
          </a:xfrm>
          <a:prstGeom prst="rect">
            <a:avLst/>
          </a:prstGeom>
        </p:spPr>
      </p:pic>
      <p:sp>
        <p:nvSpPr>
          <p:cNvPr id="7" name="TextBox 6">
            <a:extLst>
              <a:ext uri="{FF2B5EF4-FFF2-40B4-BE49-F238E27FC236}">
                <a16:creationId xmlns:a16="http://schemas.microsoft.com/office/drawing/2014/main" id="{F1E5288F-9983-45D7-982B-EAA5C5BB5865}"/>
              </a:ext>
            </a:extLst>
          </p:cNvPr>
          <p:cNvSpPr txBox="1"/>
          <p:nvPr/>
        </p:nvSpPr>
        <p:spPr>
          <a:xfrm>
            <a:off x="812800" y="2640794"/>
            <a:ext cx="8483600" cy="3970318"/>
          </a:xfrm>
          <a:prstGeom prst="rect">
            <a:avLst/>
          </a:prstGeom>
          <a:noFill/>
        </p:spPr>
        <p:txBody>
          <a:bodyPr wrap="square" rtlCol="0">
            <a:spAutoFit/>
          </a:bodyPr>
          <a:lstStyle/>
          <a:p>
            <a:r>
              <a:rPr lang="en-GB" b="1" dirty="0"/>
              <a:t>Address:</a:t>
            </a:r>
          </a:p>
          <a:p>
            <a:endParaRPr lang="en-GB" dirty="0"/>
          </a:p>
          <a:p>
            <a:r>
              <a:rPr lang="en-GB" dirty="0"/>
              <a:t>6 Kelvin Park, Birkenhead, Merseyside, CH41 1LT, UK</a:t>
            </a:r>
          </a:p>
          <a:p>
            <a:endParaRPr lang="en-GB" dirty="0"/>
          </a:p>
          <a:p>
            <a:r>
              <a:rPr lang="en-GB" dirty="0"/>
              <a:t>Tel: +44 (0) 151 649 4000   Fax:  +44 (0) 151 649 4001</a:t>
            </a:r>
          </a:p>
          <a:p>
            <a:endParaRPr lang="en-GB" dirty="0"/>
          </a:p>
          <a:p>
            <a:r>
              <a:rPr lang="en-GB" dirty="0"/>
              <a:t>Email: </a:t>
            </a:r>
            <a:r>
              <a:rPr lang="en-GB" dirty="0">
                <a:hlinkClick r:id="rId4"/>
              </a:rPr>
              <a:t>info@greyhoundchrom.com</a:t>
            </a:r>
            <a:endParaRPr lang="en-GB" dirty="0"/>
          </a:p>
          <a:p>
            <a:endParaRPr lang="en-GB" dirty="0"/>
          </a:p>
          <a:p>
            <a:r>
              <a:rPr lang="en-GB" dirty="0"/>
              <a:t>Sales: </a:t>
            </a:r>
            <a:r>
              <a:rPr lang="en-GB" dirty="0">
                <a:hlinkClick r:id="rId5"/>
              </a:rPr>
              <a:t>sales@greyhoundchrom.com</a:t>
            </a:r>
            <a:r>
              <a:rPr lang="en-GB" dirty="0"/>
              <a:t>   Orders: </a:t>
            </a:r>
            <a:r>
              <a:rPr lang="en-GB" dirty="0">
                <a:hlinkClick r:id="rId6"/>
              </a:rPr>
              <a:t>orders@greyhoundchrom.com</a:t>
            </a:r>
            <a:endParaRPr lang="en-GB" dirty="0"/>
          </a:p>
          <a:p>
            <a:endParaRPr lang="en-GB" dirty="0"/>
          </a:p>
          <a:p>
            <a:endParaRPr lang="en-GB" dirty="0"/>
          </a:p>
          <a:p>
            <a:endParaRPr lang="en-GB" dirty="0"/>
          </a:p>
          <a:p>
            <a:endParaRPr lang="en-GB" dirty="0"/>
          </a:p>
          <a:p>
            <a:endParaRPr lang="en-GB" dirty="0"/>
          </a:p>
        </p:txBody>
      </p:sp>
      <p:sp>
        <p:nvSpPr>
          <p:cNvPr id="10" name="TextBox 9">
            <a:extLst>
              <a:ext uri="{FF2B5EF4-FFF2-40B4-BE49-F238E27FC236}">
                <a16:creationId xmlns:a16="http://schemas.microsoft.com/office/drawing/2014/main" id="{C6CE1E19-F864-4013-8E3E-2D5843949074}"/>
              </a:ext>
            </a:extLst>
          </p:cNvPr>
          <p:cNvSpPr txBox="1"/>
          <p:nvPr/>
        </p:nvSpPr>
        <p:spPr>
          <a:xfrm>
            <a:off x="812800" y="1536700"/>
            <a:ext cx="3017381" cy="369332"/>
          </a:xfrm>
          <a:prstGeom prst="rect">
            <a:avLst/>
          </a:prstGeom>
          <a:noFill/>
        </p:spPr>
        <p:txBody>
          <a:bodyPr wrap="square" rtlCol="0">
            <a:spAutoFit/>
          </a:bodyPr>
          <a:lstStyle/>
          <a:p>
            <a:r>
              <a:rPr lang="en-GB" b="1" dirty="0">
                <a:solidFill>
                  <a:schemeClr val="bg2"/>
                </a:solidFill>
              </a:rPr>
              <a:t>CONTACT INFORMATION</a:t>
            </a:r>
          </a:p>
        </p:txBody>
      </p:sp>
    </p:spTree>
    <p:extLst>
      <p:ext uri="{BB962C8B-B14F-4D97-AF65-F5344CB8AC3E}">
        <p14:creationId xmlns:p14="http://schemas.microsoft.com/office/powerpoint/2010/main" val="72881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230919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3" name="think-cell Slide" r:id="rId5" imgW="395" imgH="394" progId="TCLayout.ActiveDocument.1">
                  <p:embed/>
                </p:oleObj>
              </mc:Choice>
              <mc:Fallback>
                <p:oleObj name="think-cell Slide" r:id="rId5" imgW="395" imgH="394"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3048" y="0"/>
            <a:ext cx="12188952" cy="5768974"/>
          </a:xfrm>
          <a:prstGeom prst="rect">
            <a:avLst/>
          </a:prstGeom>
        </p:spPr>
      </p:pic>
      <p:sp>
        <p:nvSpPr>
          <p:cNvPr id="3" name="Rectangle 2"/>
          <p:cNvSpPr>
            <a:spLocks/>
          </p:cNvSpPr>
          <p:nvPr/>
        </p:nvSpPr>
        <p:spPr>
          <a:xfrm>
            <a:off x="1" y="3618131"/>
            <a:ext cx="12188952" cy="1771650"/>
          </a:xfrm>
          <a:prstGeom prst="rect">
            <a:avLst/>
          </a:prstGeom>
          <a:solidFill>
            <a:schemeClr val="accent3">
              <a:lumMod val="50000"/>
              <a:alpha val="83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ts val="0"/>
              </a:spcBef>
              <a:spcAft>
                <a:spcPts val="0"/>
              </a:spcAft>
              <a:buClrTx/>
              <a:buSzPct val="25000"/>
              <a:buFontTx/>
              <a:buNone/>
              <a:tabLst/>
              <a:defRPr/>
            </a:pPr>
            <a:r>
              <a:rPr kumimoji="0" lang="en-US" sz="6600" b="1" i="0" u="none" strike="noStrike" kern="1200" cap="none" spc="0" normalizeH="0" baseline="0" noProof="0" dirty="0">
                <a:ln>
                  <a:noFill/>
                </a:ln>
                <a:solidFill>
                  <a:srgbClr val="FFFFFF"/>
                </a:solidFill>
                <a:effectLst/>
                <a:uLnTx/>
                <a:uFillTx/>
                <a:latin typeface="Arial"/>
                <a:ea typeface="Arial"/>
                <a:cs typeface="Arial"/>
                <a:sym typeface="Arial"/>
              </a:rPr>
              <a:t>Thank You</a:t>
            </a:r>
          </a:p>
        </p:txBody>
      </p:sp>
      <p:sp>
        <p:nvSpPr>
          <p:cNvPr id="4" name="TextBox 3"/>
          <p:cNvSpPr txBox="1"/>
          <p:nvPr/>
        </p:nvSpPr>
        <p:spPr>
          <a:xfrm>
            <a:off x="75697" y="5885891"/>
            <a:ext cx="11808654" cy="584775"/>
          </a:xfrm>
          <a:prstGeom prst="rect">
            <a:avLst/>
          </a:prstGeom>
          <a:noFill/>
        </p:spPr>
        <p:txBody>
          <a:bodyPr wrap="square" rtlCol="0">
            <a:spAutoFit/>
          </a:bodyPr>
          <a:lstStyle/>
          <a:p>
            <a:r>
              <a:rPr lang="en-US" sz="1600" dirty="0"/>
              <a:t>Distributor’s Name: Greyhound Chromatography  </a:t>
            </a:r>
            <a:r>
              <a:rPr lang="en-US" sz="1600" dirty="0" err="1"/>
              <a:t>Email:sales@greyhoundchrom.com</a:t>
            </a:r>
            <a:r>
              <a:rPr lang="en-US" sz="1600" dirty="0"/>
              <a:t>	Phone No: +44 (0) 151 649 4000				</a:t>
            </a:r>
          </a:p>
        </p:txBody>
      </p:sp>
      <p:sp>
        <p:nvSpPr>
          <p:cNvPr id="11" name="Rectangle 10"/>
          <p:cNvSpPr/>
          <p:nvPr userDrawn="1"/>
        </p:nvSpPr>
        <p:spPr>
          <a:xfrm>
            <a:off x="11023611" y="6394359"/>
            <a:ext cx="951319" cy="31709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700" dirty="0">
                <a:solidFill>
                  <a:schemeClr val="bg2"/>
                </a:solidFill>
              </a:rPr>
              <a:t>Placeholder for Logo</a:t>
            </a:r>
          </a:p>
        </p:txBody>
      </p:sp>
      <p:pic>
        <p:nvPicPr>
          <p:cNvPr id="5" name="Picture 4">
            <a:extLst>
              <a:ext uri="{FF2B5EF4-FFF2-40B4-BE49-F238E27FC236}">
                <a16:creationId xmlns:a16="http://schemas.microsoft.com/office/drawing/2014/main" id="{74D77EE6-579F-4C85-9C8C-293530AC97A2}"/>
              </a:ext>
            </a:extLst>
          </p:cNvPr>
          <p:cNvPicPr>
            <a:picLocks noChangeAspect="1"/>
          </p:cNvPicPr>
          <p:nvPr/>
        </p:nvPicPr>
        <p:blipFill>
          <a:blip r:embed="rId8"/>
          <a:stretch>
            <a:fillRect/>
          </a:stretch>
        </p:blipFill>
        <p:spPr>
          <a:xfrm>
            <a:off x="10924969" y="6097364"/>
            <a:ext cx="1148602" cy="618346"/>
          </a:xfrm>
          <a:prstGeom prst="rect">
            <a:avLst/>
          </a:prstGeom>
        </p:spPr>
      </p:pic>
    </p:spTree>
    <p:extLst>
      <p:ext uri="{BB962C8B-B14F-4D97-AF65-F5344CB8AC3E}">
        <p14:creationId xmlns:p14="http://schemas.microsoft.com/office/powerpoint/2010/main" val="27859432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71830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 name="think-cell Slide" r:id="rId6" imgW="395" imgH="394" progId="TCLayout.ActiveDocument.1">
                  <p:embed/>
                </p:oleObj>
              </mc:Choice>
              <mc:Fallback>
                <p:oleObj name="think-cell Slide" r:id="rId6" imgW="395" imgH="394"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19458" name="Title 1"/>
          <p:cNvSpPr>
            <a:spLocks noGrp="1"/>
          </p:cNvSpPr>
          <p:nvPr>
            <p:ph type="title"/>
          </p:nvPr>
        </p:nvSpPr>
        <p:spPr/>
        <p:txBody>
          <a:bodyPr/>
          <a:lstStyle/>
          <a:p>
            <a:r>
              <a:rPr lang="en-US" altLang="en-US" dirty="0"/>
              <a:t>Honeywell Overview</a:t>
            </a:r>
            <a:endParaRPr altLang="en-US" dirty="0"/>
          </a:p>
        </p:txBody>
      </p:sp>
      <p:sp>
        <p:nvSpPr>
          <p:cNvPr id="42" name="Text Placeholder 41">
            <a:extLst>
              <a:ext uri="{FF2B5EF4-FFF2-40B4-BE49-F238E27FC236}">
                <a16:creationId xmlns:a16="http://schemas.microsoft.com/office/drawing/2014/main" id="{B188C456-AF59-4390-A1A5-A39BC36B09F0}"/>
              </a:ext>
            </a:extLst>
          </p:cNvPr>
          <p:cNvSpPr>
            <a:spLocks noGrp="1"/>
          </p:cNvSpPr>
          <p:nvPr>
            <p:ph type="body" sz="quarter" idx="15"/>
          </p:nvPr>
        </p:nvSpPr>
        <p:spPr>
          <a:prstGeom prst="rect">
            <a:avLst/>
          </a:prstGeom>
        </p:spPr>
        <p:txBody>
          <a:bodyPr/>
          <a:lstStyle/>
          <a:p>
            <a:r>
              <a:rPr lang="en-US" dirty="0"/>
              <a:t>Aligned to Key Global Macro Trends</a:t>
            </a:r>
          </a:p>
        </p:txBody>
      </p:sp>
      <p:sp>
        <p:nvSpPr>
          <p:cNvPr id="2" name="TextBox 1"/>
          <p:cNvSpPr txBox="1"/>
          <p:nvPr/>
        </p:nvSpPr>
        <p:spPr>
          <a:xfrm>
            <a:off x="1756229" y="5529943"/>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545462" y="1295400"/>
            <a:ext cx="11148431" cy="4206613"/>
            <a:chOff x="518227" y="1295400"/>
            <a:chExt cx="11148431" cy="4206613"/>
          </a:xfrm>
        </p:grpSpPr>
        <p:sp>
          <p:nvSpPr>
            <p:cNvPr id="24" name="Rectangle 23">
              <a:extLst>
                <a:ext uri="{FF2B5EF4-FFF2-40B4-BE49-F238E27FC236}">
                  <a16:creationId xmlns:a16="http://schemas.microsoft.com/office/drawing/2014/main" id="{9C001F50-2B4E-405A-9A3B-B7D30729F148}"/>
                </a:ext>
              </a:extLst>
            </p:cNvPr>
            <p:cNvSpPr>
              <a:spLocks/>
            </p:cNvSpPr>
            <p:nvPr/>
          </p:nvSpPr>
          <p:spPr>
            <a:xfrm>
              <a:off x="614599" y="1295400"/>
              <a:ext cx="10996156" cy="485877"/>
            </a:xfrm>
            <a:prstGeom prst="rect">
              <a:avLst/>
            </a:prstGeom>
            <a:solidFill>
              <a:schemeClr val="bg1">
                <a:lumMod val="85000"/>
              </a:schemeClr>
            </a:solidFill>
            <a:ln w="9525" cap="flat" cmpd="sng" algn="ctr">
              <a:noFill/>
              <a:prstDash val="solid"/>
            </a:ln>
            <a:effectLst/>
          </p:spPr>
          <p:txBody>
            <a:bodyPr rtlCol="0" anchor="ctr"/>
            <a:lstStyle/>
            <a:p>
              <a:pPr lvl="0" algn="ctr" defTabSz="914400" eaLnBrk="1" fontAlgn="auto" hangingPunct="1">
                <a:spcBef>
                  <a:spcPts val="0"/>
                </a:spcBef>
                <a:spcAft>
                  <a:spcPts val="0"/>
                </a:spcAft>
                <a:defRPr/>
              </a:pPr>
              <a:r>
                <a:rPr lang="en-US" sz="1600" kern="0" dirty="0">
                  <a:solidFill>
                    <a:srgbClr val="000000"/>
                  </a:solidFill>
                  <a:cs typeface="Arial" charset="0"/>
                </a:rPr>
                <a:t>NYSE: </a:t>
              </a:r>
              <a:r>
                <a:rPr lang="en-US" sz="1600" b="1" kern="0" dirty="0">
                  <a:solidFill>
                    <a:srgbClr val="000000"/>
                  </a:solidFill>
                  <a:cs typeface="Arial" charset="0"/>
                </a:rPr>
                <a:t>HON </a:t>
              </a:r>
              <a:r>
                <a:rPr lang="en-US" sz="1600" kern="0" dirty="0">
                  <a:solidFill>
                    <a:srgbClr val="FF0000"/>
                  </a:solidFill>
                  <a:cs typeface="Arial" charset="0"/>
                </a:rPr>
                <a:t>|</a:t>
              </a:r>
              <a:r>
                <a:rPr lang="en-US" sz="1600" b="1" kern="0" dirty="0">
                  <a:solidFill>
                    <a:srgbClr val="000000"/>
                  </a:solidFill>
                  <a:cs typeface="Arial" charset="0"/>
                </a:rPr>
                <a:t> </a:t>
              </a:r>
              <a:r>
                <a:rPr lang="en-US" sz="1600" kern="0" dirty="0">
                  <a:solidFill>
                    <a:srgbClr val="000000"/>
                  </a:solidFill>
                  <a:cs typeface="Arial" charset="0"/>
                </a:rPr>
                <a:t>~</a:t>
              </a:r>
              <a:r>
                <a:rPr lang="en-US" sz="1600" b="1" kern="0" dirty="0">
                  <a:solidFill>
                    <a:srgbClr val="000000"/>
                  </a:solidFill>
                  <a:cs typeface="Arial" charset="0"/>
                </a:rPr>
                <a:t>970 </a:t>
              </a:r>
              <a:r>
                <a:rPr lang="en-US" sz="1600" kern="0" dirty="0">
                  <a:solidFill>
                    <a:srgbClr val="000000"/>
                  </a:solidFill>
                  <a:cs typeface="Arial" charset="0"/>
                </a:rPr>
                <a:t>sites </a:t>
              </a:r>
              <a:r>
                <a:rPr lang="en-US" sz="1600" kern="0" dirty="0">
                  <a:solidFill>
                    <a:srgbClr val="FF0000"/>
                  </a:solidFill>
                  <a:cs typeface="Arial" charset="0"/>
                </a:rPr>
                <a:t>|</a:t>
              </a:r>
              <a:r>
                <a:rPr lang="en-US" sz="1600" kern="0" dirty="0">
                  <a:solidFill>
                    <a:srgbClr val="000000"/>
                  </a:solidFill>
                  <a:cs typeface="Arial" charset="0"/>
                </a:rPr>
                <a:t> ~</a:t>
              </a:r>
              <a:r>
                <a:rPr lang="en-US" sz="1600" b="1" kern="0" dirty="0">
                  <a:solidFill>
                    <a:srgbClr val="000000"/>
                  </a:solidFill>
                  <a:cs typeface="Arial" charset="0"/>
                </a:rPr>
                <a:t>110,000 </a:t>
              </a:r>
              <a:r>
                <a:rPr lang="en-US" sz="1600" kern="0" dirty="0">
                  <a:solidFill>
                    <a:srgbClr val="000000"/>
                  </a:solidFill>
                  <a:cs typeface="Arial" charset="0"/>
                </a:rPr>
                <a:t>employees </a:t>
              </a:r>
              <a:r>
                <a:rPr lang="en-US" sz="1600" kern="0" dirty="0">
                  <a:solidFill>
                    <a:srgbClr val="FF0000"/>
                  </a:solidFill>
                  <a:cs typeface="Arial" charset="0"/>
                </a:rPr>
                <a:t>|</a:t>
              </a:r>
              <a:r>
                <a:rPr lang="en-US" sz="1600" kern="0" dirty="0">
                  <a:solidFill>
                    <a:srgbClr val="000000"/>
                  </a:solidFill>
                  <a:cs typeface="Arial" charset="0"/>
                </a:rPr>
                <a:t> </a:t>
              </a:r>
              <a:r>
                <a:rPr lang="en-US" sz="1600" b="1" kern="0" dirty="0">
                  <a:solidFill>
                    <a:srgbClr val="000000"/>
                  </a:solidFill>
                  <a:cs typeface="Arial" charset="0"/>
                </a:rPr>
                <a:t>Morris </a:t>
              </a:r>
              <a:r>
                <a:rPr lang="en-US" sz="1600" b="1" kern="0" dirty="0">
                  <a:solidFill>
                    <a:srgbClr val="000000"/>
                  </a:solidFill>
                </a:rPr>
                <a:t>Plains</a:t>
              </a:r>
              <a:r>
                <a:rPr lang="en-US" sz="1600" b="1" kern="0" dirty="0">
                  <a:solidFill>
                    <a:srgbClr val="000000"/>
                  </a:solidFill>
                  <a:cs typeface="Arial" charset="0"/>
                </a:rPr>
                <a:t>, N.J. </a:t>
              </a:r>
              <a:r>
                <a:rPr lang="en-US" sz="1600" kern="0" dirty="0">
                  <a:solidFill>
                    <a:srgbClr val="000000"/>
                  </a:solidFill>
                  <a:cs typeface="Arial" charset="0"/>
                </a:rPr>
                <a:t>headquarters </a:t>
              </a:r>
              <a:r>
                <a:rPr lang="en-US" sz="1600" kern="0" dirty="0">
                  <a:solidFill>
                    <a:srgbClr val="FF0000"/>
                  </a:solidFill>
                  <a:cs typeface="Arial" charset="0"/>
                </a:rPr>
                <a:t>|</a:t>
              </a:r>
              <a:r>
                <a:rPr lang="en-US" sz="1600" kern="0" dirty="0">
                  <a:solidFill>
                    <a:srgbClr val="000000"/>
                  </a:solidFill>
                  <a:cs typeface="Arial" charset="0"/>
                </a:rPr>
                <a:t> </a:t>
              </a:r>
              <a:r>
                <a:rPr lang="en-US" sz="1600" b="1" kern="0" dirty="0">
                  <a:solidFill>
                    <a:srgbClr val="000000"/>
                  </a:solidFill>
                  <a:cs typeface="Arial" charset="0"/>
                </a:rPr>
                <a:t>Fortune 100</a:t>
              </a:r>
              <a:endParaRPr lang="en-US" sz="1600" kern="0" dirty="0">
                <a:solidFill>
                  <a:srgbClr val="000000"/>
                </a:solidFill>
                <a:cs typeface="Arial" charset="0"/>
              </a:endParaRPr>
            </a:p>
          </p:txBody>
        </p:sp>
        <p:pic>
          <p:nvPicPr>
            <p:cNvPr id="3" name="Picture 2">
              <a:extLst>
                <a:ext uri="{FF2B5EF4-FFF2-40B4-BE49-F238E27FC236}">
                  <a16:creationId xmlns:a16="http://schemas.microsoft.com/office/drawing/2014/main" id="{EDA2352A-D1B0-4A07-8353-B57C13F84E7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382544" y="2803300"/>
              <a:ext cx="2655671" cy="1064253"/>
            </a:xfrm>
            <a:prstGeom prst="rect">
              <a:avLst/>
            </a:prstGeom>
          </p:spPr>
        </p:pic>
        <p:sp>
          <p:nvSpPr>
            <p:cNvPr id="51" name="Rectangle 50"/>
            <p:cNvSpPr/>
            <p:nvPr/>
          </p:nvSpPr>
          <p:spPr>
            <a:xfrm>
              <a:off x="6175791" y="2218707"/>
              <a:ext cx="2653498" cy="584775"/>
            </a:xfrm>
            <a:prstGeom prst="rect">
              <a:avLst/>
            </a:prstGeom>
            <a:solidFill>
              <a:schemeClr val="bg2">
                <a:lumMod val="65000"/>
                <a:lumOff val="35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Performance Materials and Technologies</a:t>
              </a:r>
            </a:p>
          </p:txBody>
        </p:sp>
        <p:sp>
          <p:nvSpPr>
            <p:cNvPr id="50" name="Rectangle 49"/>
            <p:cNvSpPr/>
            <p:nvPr/>
          </p:nvSpPr>
          <p:spPr>
            <a:xfrm>
              <a:off x="614599" y="2218706"/>
              <a:ext cx="2651760" cy="584775"/>
            </a:xfrm>
            <a:prstGeom prst="rect">
              <a:avLst/>
            </a:prstGeom>
            <a:solidFill>
              <a:schemeClr val="bg2">
                <a:lumMod val="65000"/>
                <a:lumOff val="35000"/>
              </a:schemeClr>
            </a:solidFill>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Aerospace</a:t>
              </a:r>
            </a:p>
          </p:txBody>
        </p:sp>
        <p:sp>
          <p:nvSpPr>
            <p:cNvPr id="52" name="Rectangle 51"/>
            <p:cNvSpPr/>
            <p:nvPr/>
          </p:nvSpPr>
          <p:spPr>
            <a:xfrm>
              <a:off x="8947211" y="2218707"/>
              <a:ext cx="2663544" cy="584775"/>
            </a:xfrm>
            <a:prstGeom prst="rect">
              <a:avLst/>
            </a:prstGeom>
            <a:solidFill>
              <a:schemeClr val="bg2">
                <a:lumMod val="65000"/>
                <a:lumOff val="35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Safety and Productivity Solutions</a:t>
              </a:r>
            </a:p>
          </p:txBody>
        </p:sp>
        <p:pic>
          <p:nvPicPr>
            <p:cNvPr id="53" name="Picture 5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11564" y="2803481"/>
              <a:ext cx="2653495" cy="1062713"/>
            </a:xfrm>
            <a:prstGeom prst="rect">
              <a:avLst/>
            </a:prstGeom>
          </p:spPr>
        </p:pic>
        <p:pic>
          <p:nvPicPr>
            <p:cNvPr id="54" name="Picture 53"/>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175792" y="2803481"/>
              <a:ext cx="2651760" cy="1064072"/>
            </a:xfrm>
            <a:prstGeom prst="rect">
              <a:avLst/>
            </a:prstGeom>
          </p:spPr>
        </p:pic>
        <p:pic>
          <p:nvPicPr>
            <p:cNvPr id="55" name="Picture 5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948948" y="2803481"/>
              <a:ext cx="2661807" cy="1062713"/>
            </a:xfrm>
            <a:prstGeom prst="rect">
              <a:avLst/>
            </a:prstGeom>
          </p:spPr>
        </p:pic>
        <p:sp>
          <p:nvSpPr>
            <p:cNvPr id="57" name="Rectangle 56"/>
            <p:cNvSpPr/>
            <p:nvPr/>
          </p:nvSpPr>
          <p:spPr>
            <a:xfrm>
              <a:off x="3396064" y="3915111"/>
              <a:ext cx="2642151" cy="1449628"/>
            </a:xfrm>
            <a:prstGeom prst="rect">
              <a:avLst/>
            </a:prstGeom>
          </p:spPr>
          <p:txBody>
            <a:bodyPr wrap="square">
              <a:spAutoFit/>
            </a:bodyPr>
            <a:lstStyle/>
            <a:p>
              <a:pPr marL="0" marR="0" lvl="0" indent="0" algn="ctr" defTabSz="457200" rtl="0" eaLnBrk="0" fontAlgn="base" latinLnBrk="0" hangingPunct="0">
                <a:lnSpc>
                  <a:spcPct val="90000"/>
                </a:lnSpc>
                <a:spcBef>
                  <a:spcPts val="4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Our products, software, and technologies are in more than 10 million buildings worldwide, helping customers ensure their facilities are safe, energy efficient, sustainable, and productive.</a:t>
              </a:r>
            </a:p>
          </p:txBody>
        </p:sp>
        <p:sp>
          <p:nvSpPr>
            <p:cNvPr id="58" name="Rectangle 57"/>
            <p:cNvSpPr/>
            <p:nvPr/>
          </p:nvSpPr>
          <p:spPr>
            <a:xfrm>
              <a:off x="6188773" y="3915111"/>
              <a:ext cx="2637575" cy="1449628"/>
            </a:xfrm>
            <a:prstGeom prst="rect">
              <a:avLst/>
            </a:prstGeom>
          </p:spPr>
          <p:txBody>
            <a:bodyPr wrap="square">
              <a:spAutoFit/>
            </a:bodyPr>
            <a:lstStyle/>
            <a:p>
              <a:pPr marL="0" marR="0" lvl="0" indent="0" algn="ctr" defTabSz="457200" rtl="0" eaLnBrk="0" fontAlgn="base" latinLnBrk="0" hangingPunct="0">
                <a:lnSpc>
                  <a:spcPct val="90000"/>
                </a:lnSpc>
                <a:spcBef>
                  <a:spcPts val="4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 develop advanced materials, process technologies,</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automation solutions, and industrial software that are revolutionizing industries </a:t>
              </a:r>
              <a:b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around the world.</a:t>
              </a:r>
            </a:p>
          </p:txBody>
        </p:sp>
        <p:sp>
          <p:nvSpPr>
            <p:cNvPr id="59" name="Rectangle 58"/>
            <p:cNvSpPr/>
            <p:nvPr/>
          </p:nvSpPr>
          <p:spPr>
            <a:xfrm>
              <a:off x="8920192" y="3915111"/>
              <a:ext cx="2746466" cy="1449628"/>
            </a:xfrm>
            <a:prstGeom prst="rect">
              <a:avLst/>
            </a:prstGeom>
          </p:spPr>
          <p:txBody>
            <a:bodyPr wrap="square">
              <a:spAutoFit/>
            </a:bodyPr>
            <a:lstStyle/>
            <a:p>
              <a:pPr marL="0" marR="0" lvl="0" indent="0" algn="ctr" defTabSz="457200" rtl="0" eaLnBrk="0" fontAlgn="base" latinLnBrk="0" hangingPunct="0">
                <a:lnSpc>
                  <a:spcPct val="90000"/>
                </a:lnSpc>
                <a:spcBef>
                  <a:spcPts val="4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 improve enterprise performance and worker safety and productivity with our scanning and mobile computers, software, warehouse automation solutions, and personal protective equipment.</a:t>
              </a:r>
            </a:p>
          </p:txBody>
        </p:sp>
        <p:sp>
          <p:nvSpPr>
            <p:cNvPr id="60" name="Rectangle 59"/>
            <p:cNvSpPr/>
            <p:nvPr/>
          </p:nvSpPr>
          <p:spPr>
            <a:xfrm>
              <a:off x="518227" y="3915111"/>
              <a:ext cx="2815888" cy="1449628"/>
            </a:xfrm>
            <a:prstGeom prst="rect">
              <a:avLst/>
            </a:prstGeom>
          </p:spPr>
          <p:txBody>
            <a:bodyPr wrap="square">
              <a:spAutoFit/>
            </a:bodyPr>
            <a:lstStyle/>
            <a:p>
              <a:pPr marL="0" marR="0" lvl="0" indent="0" algn="ctr" defTabSz="457200" rtl="0" eaLnBrk="0" fontAlgn="base" latinLnBrk="0" hangingPunct="0">
                <a:lnSpc>
                  <a:spcPct val="90000"/>
                </a:lnSpc>
                <a:spcBef>
                  <a:spcPts val="4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Our products are used on virtually every commercial and defense aircraft platform worldwide and include aircraft propulsion, cockpit systems, satellite communications, and auxiliary power systems.</a:t>
              </a:r>
            </a:p>
          </p:txBody>
        </p:sp>
        <p:sp>
          <p:nvSpPr>
            <p:cNvPr id="61" name="Rectangle 60"/>
            <p:cNvSpPr/>
            <p:nvPr/>
          </p:nvSpPr>
          <p:spPr>
            <a:xfrm>
              <a:off x="3384281" y="2214993"/>
              <a:ext cx="2653934" cy="588487"/>
            </a:xfrm>
            <a:prstGeom prst="rect">
              <a:avLst/>
            </a:prstGeom>
            <a:solidFill>
              <a:schemeClr val="bg2">
                <a:lumMod val="65000"/>
                <a:lumOff val="35000"/>
              </a:schemeClr>
            </a:solidFill>
          </p:spPr>
          <p:txBody>
            <a:bodyPr wrap="square" anchor="ctr">
              <a:noAutofit/>
            </a:bodyPr>
            <a:lstStyle/>
            <a:p>
              <a:pPr marL="0" marR="0" lvl="0" indent="0" algn="ctr" defTabSz="79488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Building Technologies</a:t>
              </a:r>
            </a:p>
          </p:txBody>
        </p:sp>
        <p:sp>
          <p:nvSpPr>
            <p:cNvPr id="18" name="Rectangle 17"/>
            <p:cNvSpPr/>
            <p:nvPr/>
          </p:nvSpPr>
          <p:spPr>
            <a:xfrm>
              <a:off x="6165600" y="2210173"/>
              <a:ext cx="2669572" cy="3291840"/>
            </a:xfrm>
            <a:prstGeom prst="rect">
              <a:avLst/>
            </a:prstGeom>
            <a:noFill/>
            <a:ln w="28575" cap="flat" cmpd="sng" algn="ctr">
              <a:solidFill>
                <a:schemeClr val="tx2"/>
              </a:solidFill>
              <a:prstDash val="solid"/>
            </a:ln>
            <a:effectLst/>
          </p:spPr>
          <p:txBody>
            <a:bodyPr anchor="ctr"/>
            <a:lstStyle/>
            <a:p>
              <a:pPr algn="ctr" defTabSz="914400" eaLnBrk="1" fontAlgn="auto" hangingPunct="1">
                <a:spcBef>
                  <a:spcPts val="0"/>
                </a:spcBef>
                <a:spcAft>
                  <a:spcPts val="0"/>
                </a:spcAft>
              </a:pPr>
              <a:endParaRPr lang="en-GB" kern="0" dirty="0">
                <a:solidFill>
                  <a:srgbClr val="FFFFFF"/>
                </a:solidFill>
                <a:latin typeface="Arial"/>
              </a:endParaRPr>
            </a:p>
          </p:txBody>
        </p:sp>
        <p:sp>
          <p:nvSpPr>
            <p:cNvPr id="7" name="Rectangle 6"/>
            <p:cNvSpPr/>
            <p:nvPr/>
          </p:nvSpPr>
          <p:spPr>
            <a:xfrm>
              <a:off x="3535690" y="1798983"/>
              <a:ext cx="5153975" cy="338554"/>
            </a:xfrm>
            <a:prstGeom prst="rect">
              <a:avLst/>
            </a:prstGeom>
          </p:spPr>
          <p:txBody>
            <a:bodyPr wrap="none">
              <a:spAutoFit/>
            </a:bodyPr>
            <a:lstStyle/>
            <a:p>
              <a:pPr lvl="0" eaLnBrk="0" fontAlgn="base" hangingPunct="0">
                <a:spcBef>
                  <a:spcPct val="0"/>
                </a:spcBef>
                <a:spcAft>
                  <a:spcPct val="0"/>
                </a:spcAft>
              </a:pPr>
              <a:r>
                <a:rPr lang="en-US" altLang="en-US" sz="1600" dirty="0">
                  <a:solidFill>
                    <a:schemeClr val="bg2"/>
                  </a:solidFill>
                  <a:cs typeface="Segoe UI" panose="020B0502040204020203" pitchFamily="34" charset="0"/>
                </a:rPr>
                <a:t>For a more detailed overview on Honeywell click </a:t>
              </a:r>
              <a:r>
                <a:rPr lang="en-US" altLang="en-US" sz="1600" dirty="0">
                  <a:solidFill>
                    <a:schemeClr val="bg2"/>
                  </a:solidFill>
                  <a:cs typeface="Segoe UI" panose="020B0502040204020203" pitchFamily="34" charset="0"/>
                  <a:hlinkClick r:id="rId12"/>
                </a:rPr>
                <a:t>here</a:t>
              </a:r>
              <a:r>
                <a:rPr lang="en-US" altLang="en-US" sz="1600" dirty="0">
                  <a:solidFill>
                    <a:schemeClr val="bg2"/>
                  </a:solidFill>
                  <a:cs typeface="Segoe UI" panose="020B0502040204020203" pitchFamily="34" charset="0"/>
                </a:rPr>
                <a:t>. </a:t>
              </a:r>
              <a:endParaRPr lang="en-US" altLang="en-US" sz="3600" dirty="0">
                <a:solidFill>
                  <a:schemeClr val="bg2"/>
                </a:solidFill>
              </a:endParaRPr>
            </a:p>
          </p:txBody>
        </p:sp>
      </p:grpSp>
      <p:sp>
        <p:nvSpPr>
          <p:cNvPr id="4" name="Slide Number Placeholder 3"/>
          <p:cNvSpPr>
            <a:spLocks noGrp="1"/>
          </p:cNvSpPr>
          <p:nvPr>
            <p:ph type="sldNum" sz="quarter" idx="10"/>
          </p:nvPr>
        </p:nvSpPr>
        <p:spPr/>
        <p:txBody>
          <a:bodyPr/>
          <a:lstStyle/>
          <a:p>
            <a:pPr>
              <a:defRPr/>
            </a:pPr>
            <a:fld id="{521D1E3F-96BE-4EC6-B772-60D92C1E53EA}" type="slidenum">
              <a:rPr lang="en-US" smtClean="0"/>
              <a:pPr>
                <a:defRPr/>
              </a:pPr>
              <a:t>2</a:t>
            </a:fld>
            <a:endParaRPr lang="en-US" dirty="0"/>
          </a:p>
        </p:txBody>
      </p:sp>
    </p:spTree>
    <p:extLst>
      <p:ext uri="{BB962C8B-B14F-4D97-AF65-F5344CB8AC3E}">
        <p14:creationId xmlns:p14="http://schemas.microsoft.com/office/powerpoint/2010/main" val="27947510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2026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1"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tangle 15"/>
          <p:cNvSpPr>
            <a:spLocks/>
          </p:cNvSpPr>
          <p:nvPr/>
        </p:nvSpPr>
        <p:spPr>
          <a:xfrm>
            <a:off x="828675" y="3893205"/>
            <a:ext cx="10529887" cy="2164695"/>
          </a:xfrm>
          <a:prstGeom prst="rect">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oAutofit/>
          </a:bodyPr>
          <a:lstStyle/>
          <a:p>
            <a:pPr marL="0" indent="0">
              <a:spcBef>
                <a:spcPts val="400"/>
              </a:spcBef>
              <a:spcAft>
                <a:spcPts val="0"/>
              </a:spcAft>
              <a:buNone/>
            </a:pPr>
            <a:endParaRPr lang="en-US" sz="1600" dirty="0">
              <a:solidFill>
                <a:srgbClr val="000000"/>
              </a:solidFill>
              <a:cs typeface="Arial" pitchFamily="34" charset="0"/>
            </a:endParaRPr>
          </a:p>
        </p:txBody>
      </p:sp>
      <p:sp>
        <p:nvSpPr>
          <p:cNvPr id="296" name="Shape 296"/>
          <p:cNvSpPr txBox="1">
            <a:spLocks noGrp="1"/>
          </p:cNvSpPr>
          <p:nvPr>
            <p:ph type="title"/>
          </p:nvPr>
        </p:nvSpPr>
        <p:spPr>
          <a:prstGeom prst="rect">
            <a:avLst/>
          </a:prstGeom>
          <a:noFill/>
          <a:ln>
            <a:noFill/>
          </a:ln>
        </p:spPr>
        <p:txBody>
          <a:bodyPr vert="horz" wrap="square" lIns="91425" tIns="45700" rIns="91425" bIns="45700" numCol="1" anchor="t" anchorCtr="0" compatLnSpc="1">
            <a:prstTxWarp prst="textNoShape">
              <a:avLst/>
            </a:prstTxWarp>
            <a:noAutofit/>
          </a:bodyPr>
          <a:lstStyle/>
          <a:p>
            <a:pPr>
              <a:spcBef>
                <a:spcPts val="0"/>
              </a:spcBef>
              <a:buClr>
                <a:schemeClr val="dk1"/>
              </a:buClr>
              <a:buSzPct val="25000"/>
            </a:pPr>
            <a:r>
              <a:rPr lang="en-US" dirty="0"/>
              <a:t>Honeywell Research Chemicals</a:t>
            </a:r>
            <a:endParaRPr lang="en-US" dirty="0">
              <a:solidFill>
                <a:srgbClr val="FF0000"/>
              </a:solidFill>
            </a:endParaRPr>
          </a:p>
        </p:txBody>
      </p:sp>
      <p:pic>
        <p:nvPicPr>
          <p:cNvPr id="3" name="Picture 2"/>
          <p:cNvPicPr>
            <a:picLocks/>
          </p:cNvPicPr>
          <p:nvPr/>
        </p:nvPicPr>
        <p:blipFill>
          <a:blip r:embed="rId7" cstate="screen">
            <a:extLst>
              <a:ext uri="{28A0092B-C50C-407E-A947-70E740481C1C}">
                <a14:useLocalDpi xmlns:a14="http://schemas.microsoft.com/office/drawing/2010/main"/>
              </a:ext>
            </a:extLst>
          </a:blip>
          <a:stretch>
            <a:fillRect/>
          </a:stretch>
        </p:blipFill>
        <p:spPr>
          <a:xfrm>
            <a:off x="9542514" y="3963669"/>
            <a:ext cx="1751886" cy="2023767"/>
          </a:xfrm>
          <a:prstGeom prst="rect">
            <a:avLst/>
          </a:prstGeom>
        </p:spPr>
      </p:pic>
      <p:sp>
        <p:nvSpPr>
          <p:cNvPr id="8" name="Rectangle 7"/>
          <p:cNvSpPr>
            <a:spLocks/>
          </p:cNvSpPr>
          <p:nvPr/>
        </p:nvSpPr>
        <p:spPr>
          <a:xfrm>
            <a:off x="822325" y="2002634"/>
            <a:ext cx="3328549" cy="1677005"/>
          </a:xfrm>
          <a:prstGeom prst="rect">
            <a:avLst/>
          </a:prstGeom>
          <a:solidFill>
            <a:schemeClr val="bg2">
              <a:lumMod val="65000"/>
              <a:lumOff val="35000"/>
            </a:schemeClr>
          </a:solidFill>
          <a:ln>
            <a:solidFill>
              <a:schemeClr val="tx1">
                <a:lumMod val="65000"/>
                <a:lumOff val="35000"/>
              </a:schemeClr>
            </a:solidFill>
          </a:ln>
        </p:spPr>
        <p:txBody>
          <a:bodyPr wrap="square" lIns="91440" tIns="274320" rIns="91440" anchor="ctr">
            <a:noAutofit/>
          </a:bodyPr>
          <a:lstStyle/>
          <a:p>
            <a:pPr algn="ctr">
              <a:spcBef>
                <a:spcPts val="0"/>
              </a:spcBef>
            </a:pPr>
            <a:r>
              <a:rPr lang="en-US" sz="1600" dirty="0">
                <a:solidFill>
                  <a:srgbClr val="FFFFFF"/>
                </a:solidFill>
              </a:rPr>
              <a:t>Pioneer with </a:t>
            </a:r>
            <a:r>
              <a:rPr lang="en-US" sz="2000" b="1" dirty="0">
                <a:solidFill>
                  <a:srgbClr val="FFFFFF"/>
                </a:solidFill>
              </a:rPr>
              <a:t>200</a:t>
            </a:r>
            <a:r>
              <a:rPr lang="en-US" sz="1200" dirty="0">
                <a:solidFill>
                  <a:srgbClr val="FFFFFF"/>
                </a:solidFill>
              </a:rPr>
              <a:t> </a:t>
            </a:r>
            <a:r>
              <a:rPr lang="en-US" sz="1600" dirty="0">
                <a:solidFill>
                  <a:srgbClr val="FFFFFF"/>
                </a:solidFill>
              </a:rPr>
              <a:t>years </a:t>
            </a:r>
            <a:br>
              <a:rPr lang="en-US" sz="1600" dirty="0">
                <a:solidFill>
                  <a:srgbClr val="FFFFFF"/>
                </a:solidFill>
              </a:rPr>
            </a:br>
            <a:r>
              <a:rPr lang="en-US" sz="1600" dirty="0">
                <a:solidFill>
                  <a:srgbClr val="FFFFFF"/>
                </a:solidFill>
              </a:rPr>
              <a:t>of history in producing chemicals in two plants: </a:t>
            </a:r>
          </a:p>
          <a:p>
            <a:pPr algn="ctr">
              <a:spcBef>
                <a:spcPts val="0"/>
              </a:spcBef>
            </a:pPr>
            <a:r>
              <a:rPr lang="en-US" sz="1600" b="1" dirty="0">
                <a:solidFill>
                  <a:srgbClr val="FFFFFF"/>
                </a:solidFill>
              </a:rPr>
              <a:t>Seelze</a:t>
            </a:r>
            <a:r>
              <a:rPr lang="en-US" sz="1600" dirty="0">
                <a:solidFill>
                  <a:srgbClr val="FFFFFF"/>
                </a:solidFill>
              </a:rPr>
              <a:t>, Germany</a:t>
            </a:r>
          </a:p>
          <a:p>
            <a:pPr algn="ctr">
              <a:spcBef>
                <a:spcPts val="0"/>
              </a:spcBef>
            </a:pPr>
            <a:r>
              <a:rPr lang="en-US" sz="1600" b="1" dirty="0">
                <a:solidFill>
                  <a:srgbClr val="FFFFFF"/>
                </a:solidFill>
              </a:rPr>
              <a:t>Muskegon</a:t>
            </a:r>
            <a:r>
              <a:rPr lang="en-US" sz="1600" dirty="0">
                <a:solidFill>
                  <a:srgbClr val="FFFFFF"/>
                </a:solidFill>
              </a:rPr>
              <a:t>,</a:t>
            </a:r>
            <a:r>
              <a:rPr lang="en-US" sz="1600" b="1" dirty="0">
                <a:solidFill>
                  <a:srgbClr val="FFFFFF"/>
                </a:solidFill>
              </a:rPr>
              <a:t> </a:t>
            </a:r>
            <a:r>
              <a:rPr lang="en-US" sz="1600" dirty="0">
                <a:solidFill>
                  <a:srgbClr val="FFFFFF"/>
                </a:solidFill>
              </a:rPr>
              <a:t>Michigan, USA</a:t>
            </a:r>
          </a:p>
        </p:txBody>
      </p:sp>
      <p:sp>
        <p:nvSpPr>
          <p:cNvPr id="9" name="Rectangle 8"/>
          <p:cNvSpPr>
            <a:spLocks/>
          </p:cNvSpPr>
          <p:nvPr/>
        </p:nvSpPr>
        <p:spPr>
          <a:xfrm>
            <a:off x="4426169" y="2002634"/>
            <a:ext cx="3328549" cy="1677005"/>
          </a:xfrm>
          <a:prstGeom prst="rect">
            <a:avLst/>
          </a:prstGeom>
          <a:solidFill>
            <a:schemeClr val="bg2">
              <a:lumMod val="65000"/>
              <a:lumOff val="35000"/>
            </a:schemeClr>
          </a:solidFill>
          <a:ln>
            <a:solidFill>
              <a:schemeClr val="tx1">
                <a:lumMod val="65000"/>
                <a:lumOff val="35000"/>
              </a:schemeClr>
            </a:solidFill>
          </a:ln>
        </p:spPr>
        <p:txBody>
          <a:bodyPr wrap="square" lIns="91440" tIns="274320" rIns="91440" anchor="ctr">
            <a:noAutofit/>
          </a:bodyPr>
          <a:lstStyle/>
          <a:p>
            <a:pPr algn="ctr">
              <a:spcBef>
                <a:spcPts val="0"/>
              </a:spcBef>
              <a:buFont typeface="Arial" charset="0"/>
              <a:buNone/>
            </a:pPr>
            <a:r>
              <a:rPr lang="en-US" sz="1600" dirty="0">
                <a:solidFill>
                  <a:srgbClr val="FFFFFF"/>
                </a:solidFill>
              </a:rPr>
              <a:t>Producer of worldwide </a:t>
            </a:r>
            <a:br>
              <a:rPr lang="en-US" sz="1600" dirty="0">
                <a:solidFill>
                  <a:srgbClr val="FFFFFF"/>
                </a:solidFill>
              </a:rPr>
            </a:br>
            <a:r>
              <a:rPr lang="en-US" sz="1600" dirty="0">
                <a:solidFill>
                  <a:srgbClr val="FFFFFF"/>
                </a:solidFill>
              </a:rPr>
              <a:t>known and leading brands</a:t>
            </a:r>
          </a:p>
        </p:txBody>
      </p:sp>
      <p:sp>
        <p:nvSpPr>
          <p:cNvPr id="10" name="Rectangle 9"/>
          <p:cNvSpPr>
            <a:spLocks/>
          </p:cNvSpPr>
          <p:nvPr/>
        </p:nvSpPr>
        <p:spPr>
          <a:xfrm>
            <a:off x="8030014" y="2002634"/>
            <a:ext cx="3328549" cy="1677005"/>
          </a:xfrm>
          <a:prstGeom prst="rect">
            <a:avLst/>
          </a:prstGeom>
          <a:solidFill>
            <a:schemeClr val="bg2">
              <a:lumMod val="65000"/>
              <a:lumOff val="35000"/>
            </a:schemeClr>
          </a:solidFill>
          <a:ln>
            <a:solidFill>
              <a:schemeClr val="tx1">
                <a:lumMod val="65000"/>
                <a:lumOff val="35000"/>
              </a:schemeClr>
            </a:solidFill>
          </a:ln>
        </p:spPr>
        <p:txBody>
          <a:bodyPr wrap="square" lIns="91440" tIns="274320" rIns="91440" anchor="ctr">
            <a:noAutofit/>
          </a:bodyPr>
          <a:lstStyle/>
          <a:p>
            <a:pPr algn="ctr">
              <a:spcBef>
                <a:spcPts val="0"/>
              </a:spcBef>
              <a:buFont typeface="Arial" charset="0"/>
              <a:buNone/>
            </a:pPr>
            <a:r>
              <a:rPr lang="en-US" sz="1600" dirty="0">
                <a:solidFill>
                  <a:srgbClr val="FFFFFF"/>
                </a:solidFill>
              </a:rPr>
              <a:t>A global portfolio of</a:t>
            </a:r>
            <a:br>
              <a:rPr lang="en-US" sz="1600" dirty="0">
                <a:solidFill>
                  <a:srgbClr val="FFFFFF"/>
                </a:solidFill>
              </a:rPr>
            </a:br>
            <a:r>
              <a:rPr lang="en-US" sz="1600" dirty="0">
                <a:solidFill>
                  <a:srgbClr val="FFFFFF"/>
                </a:solidFill>
              </a:rPr>
              <a:t>than </a:t>
            </a:r>
            <a:r>
              <a:rPr lang="en-US" sz="2000" b="1" dirty="0">
                <a:solidFill>
                  <a:srgbClr val="FFFFFF"/>
                </a:solidFill>
              </a:rPr>
              <a:t>6,000 </a:t>
            </a:r>
            <a:r>
              <a:rPr lang="en-US" sz="1600" dirty="0">
                <a:solidFill>
                  <a:srgbClr val="FFFFFF"/>
                </a:solidFill>
              </a:rPr>
              <a:t>references for all needs in analytical and chemistry labs</a:t>
            </a:r>
          </a:p>
        </p:txBody>
      </p:sp>
      <p:pic>
        <p:nvPicPr>
          <p:cNvPr id="11" name="Picture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77911" y="936335"/>
            <a:ext cx="1417378" cy="1342120"/>
          </a:xfrm>
          <a:prstGeom prst="ellipse">
            <a:avLst/>
          </a:prstGeom>
          <a:ln>
            <a:solidFill>
              <a:schemeClr val="bg1"/>
            </a:solidFill>
          </a:ln>
        </p:spPr>
      </p:pic>
      <p:pic>
        <p:nvPicPr>
          <p:cNvPr id="12" name="Picture 1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73940" y="936335"/>
            <a:ext cx="1433010" cy="1342120"/>
          </a:xfrm>
          <a:prstGeom prst="ellipse">
            <a:avLst/>
          </a:prstGeom>
          <a:ln>
            <a:solidFill>
              <a:schemeClr val="bg1"/>
            </a:solidFill>
          </a:ln>
        </p:spPr>
      </p:pic>
      <p:pic>
        <p:nvPicPr>
          <p:cNvPr id="13" name="Picture 1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979302" y="936335"/>
            <a:ext cx="1429972" cy="1342120"/>
          </a:xfrm>
          <a:prstGeom prst="ellipse">
            <a:avLst/>
          </a:prstGeom>
          <a:ln>
            <a:solidFill>
              <a:schemeClr val="bg1"/>
            </a:solidFill>
          </a:ln>
        </p:spPr>
      </p:pic>
      <p:sp>
        <p:nvSpPr>
          <p:cNvPr id="14" name="Rectangle 13"/>
          <p:cNvSpPr>
            <a:spLocks/>
          </p:cNvSpPr>
          <p:nvPr/>
        </p:nvSpPr>
        <p:spPr>
          <a:xfrm>
            <a:off x="822325" y="3893205"/>
            <a:ext cx="4197254" cy="21646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spAutoFit/>
          </a:bodyPr>
          <a:lstStyle/>
          <a:p>
            <a:pPr marL="0" indent="0">
              <a:spcBef>
                <a:spcPts val="400"/>
              </a:spcBef>
              <a:spcAft>
                <a:spcPts val="0"/>
              </a:spcAft>
              <a:buNone/>
            </a:pPr>
            <a:r>
              <a:rPr lang="en-US" sz="1600" b="1" dirty="0">
                <a:solidFill>
                  <a:schemeClr val="tx2"/>
                </a:solidFill>
              </a:rPr>
              <a:t>Our Strengths</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Leader in high-purity solvents and Hydranal™ reagents</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Best quality material on the market</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Competitively </a:t>
            </a:r>
            <a:r>
              <a:rPr lang="en-US" sz="1600" dirty="0">
                <a:solidFill>
                  <a:srgbClr val="000000"/>
                </a:solidFill>
                <a:cs typeface="Arial" pitchFamily="34" charset="0"/>
              </a:rPr>
              <a:t>p</a:t>
            </a:r>
            <a:r>
              <a:rPr lang="en-US" sz="1600" dirty="0">
                <a:solidFill>
                  <a:srgbClr val="000000"/>
                </a:solidFill>
                <a:cs typeface="Arial" pitchFamily="34" charset="0"/>
                <a:sym typeface="Arial"/>
              </a:rPr>
              <a:t>riced direct from producer</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Exceptional lot-to-lot consistency</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Production and QC</a:t>
            </a:r>
          </a:p>
        </p:txBody>
      </p:sp>
      <p:sp>
        <p:nvSpPr>
          <p:cNvPr id="15" name="Rectangle 14"/>
          <p:cNvSpPr>
            <a:spLocks/>
          </p:cNvSpPr>
          <p:nvPr/>
        </p:nvSpPr>
        <p:spPr>
          <a:xfrm>
            <a:off x="5153503" y="3893205"/>
            <a:ext cx="4197254" cy="21646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noAutofit/>
          </a:bodyPr>
          <a:lstStyle/>
          <a:p>
            <a:pPr marL="0" indent="0">
              <a:spcBef>
                <a:spcPts val="400"/>
              </a:spcBef>
              <a:spcAft>
                <a:spcPts val="0"/>
              </a:spcAft>
              <a:buNone/>
            </a:pPr>
            <a:endParaRPr lang="en-US" sz="1600" dirty="0">
              <a:solidFill>
                <a:srgbClr val="000000"/>
              </a:solidFill>
              <a:cs typeface="Arial" pitchFamily="34" charset="0"/>
              <a:sym typeface="Arial"/>
            </a:endParaRP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Flexibility in </a:t>
            </a:r>
            <a:r>
              <a:rPr lang="en-US" sz="1600" dirty="0">
                <a:solidFill>
                  <a:srgbClr val="000000"/>
                </a:solidFill>
                <a:cs typeface="Arial" pitchFamily="34" charset="0"/>
              </a:rPr>
              <a:t>c</a:t>
            </a:r>
            <a:r>
              <a:rPr lang="en-US" sz="1600" dirty="0">
                <a:solidFill>
                  <a:srgbClr val="000000"/>
                </a:solidFill>
                <a:cs typeface="Arial" pitchFamily="34" charset="0"/>
                <a:sym typeface="Arial"/>
              </a:rPr>
              <a:t>ustom </a:t>
            </a:r>
            <a:r>
              <a:rPr lang="en-US" sz="1600" dirty="0">
                <a:solidFill>
                  <a:srgbClr val="000000"/>
                </a:solidFill>
                <a:cs typeface="Arial" pitchFamily="34" charset="0"/>
              </a:rPr>
              <a:t>p</a:t>
            </a:r>
            <a:r>
              <a:rPr lang="en-US" sz="1600" dirty="0">
                <a:solidFill>
                  <a:srgbClr val="000000"/>
                </a:solidFill>
                <a:cs typeface="Arial" pitchFamily="34" charset="0"/>
                <a:sym typeface="Arial"/>
              </a:rPr>
              <a:t>ackaging</a:t>
            </a:r>
            <a:r>
              <a:rPr lang="en-US" sz="1600" dirty="0">
                <a:solidFill>
                  <a:srgbClr val="000000"/>
                </a:solidFill>
                <a:cs typeface="Arial" pitchFamily="34" charset="0"/>
              </a:rPr>
              <a:t> and </a:t>
            </a:r>
            <a:r>
              <a:rPr lang="en-US" sz="1600" dirty="0">
                <a:solidFill>
                  <a:srgbClr val="000000"/>
                </a:solidFill>
                <a:cs typeface="Arial" pitchFamily="34" charset="0"/>
                <a:sym typeface="Arial"/>
              </a:rPr>
              <a:t>blending, incl</a:t>
            </a:r>
            <a:r>
              <a:rPr lang="en-US" sz="1600" dirty="0">
                <a:solidFill>
                  <a:srgbClr val="000000"/>
                </a:solidFill>
                <a:cs typeface="Arial" pitchFamily="34" charset="0"/>
              </a:rPr>
              <a:t>uding</a:t>
            </a:r>
            <a:r>
              <a:rPr lang="en-US" sz="1600" dirty="0">
                <a:solidFill>
                  <a:srgbClr val="000000"/>
                </a:solidFill>
                <a:cs typeface="Arial" pitchFamily="34" charset="0"/>
                <a:sym typeface="Arial"/>
              </a:rPr>
              <a:t> </a:t>
            </a:r>
            <a:r>
              <a:rPr lang="en-US" sz="1600" dirty="0">
                <a:solidFill>
                  <a:srgbClr val="000000"/>
                </a:solidFill>
                <a:cs typeface="Arial" pitchFamily="34" charset="0"/>
              </a:rPr>
              <a:t>a highly developed r</a:t>
            </a:r>
            <a:r>
              <a:rPr lang="en-US" sz="1600" dirty="0">
                <a:solidFill>
                  <a:srgbClr val="000000"/>
                </a:solidFill>
                <a:cs typeface="Arial" pitchFamily="34" charset="0"/>
                <a:sym typeface="Arial"/>
              </a:rPr>
              <a:t>eturnable containers program</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Bulk availability</a:t>
            </a:r>
          </a:p>
          <a:p>
            <a:pPr marL="274320" lvl="0" indent="-274320">
              <a:spcBef>
                <a:spcPts val="400"/>
              </a:spcBef>
              <a:spcAft>
                <a:spcPts val="0"/>
              </a:spcAft>
              <a:buClr>
                <a:srgbClr val="E1261C"/>
              </a:buClr>
              <a:buSzPct val="100000"/>
              <a:buFont typeface="Arial"/>
              <a:buChar char="•"/>
            </a:pPr>
            <a:r>
              <a:rPr lang="en-US" sz="1600" dirty="0">
                <a:solidFill>
                  <a:srgbClr val="000000"/>
                </a:solidFill>
                <a:cs typeface="Arial" pitchFamily="34" charset="0"/>
                <a:sym typeface="Arial"/>
              </a:rPr>
              <a:t>Broad </a:t>
            </a:r>
            <a:r>
              <a:rPr lang="en-US" sz="1600" dirty="0">
                <a:solidFill>
                  <a:srgbClr val="000000"/>
                </a:solidFill>
                <a:cs typeface="Arial" pitchFamily="34" charset="0"/>
              </a:rPr>
              <a:t>offer</a:t>
            </a:r>
          </a:p>
        </p:txBody>
      </p:sp>
      <p:sp>
        <p:nvSpPr>
          <p:cNvPr id="4" name="Slide Number Placeholder 3"/>
          <p:cNvSpPr>
            <a:spLocks noGrp="1"/>
          </p:cNvSpPr>
          <p:nvPr>
            <p:ph type="sldNum" sz="quarter" idx="10"/>
          </p:nvPr>
        </p:nvSpPr>
        <p:spPr/>
        <p:txBody>
          <a:bodyPr/>
          <a:lstStyle/>
          <a:p>
            <a:pPr>
              <a:defRPr/>
            </a:pPr>
            <a:fld id="{521D1E3F-96BE-4EC6-B772-60D92C1E53EA}" type="slidenum">
              <a:rPr lang="en-US" smtClean="0"/>
              <a:pPr>
                <a:defRPr/>
              </a:pPr>
              <a:t>3</a:t>
            </a:fld>
            <a:endParaRPr lang="en-US" dirty="0"/>
          </a:p>
        </p:txBody>
      </p:sp>
    </p:spTree>
    <p:extLst>
      <p:ext uri="{BB962C8B-B14F-4D97-AF65-F5344CB8AC3E}">
        <p14:creationId xmlns:p14="http://schemas.microsoft.com/office/powerpoint/2010/main" val="762303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76667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5" name="think-cell Slide" r:id="rId6" imgW="395" imgH="394" progId="TCLayout.ActiveDocument.1">
                  <p:embed/>
                </p:oleObj>
              </mc:Choice>
              <mc:Fallback>
                <p:oleObj name="think-cell Slide" r:id="rId6" imgW="395" imgH="39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grpSp>
        <p:nvGrpSpPr>
          <p:cNvPr id="72" name="Group 71"/>
          <p:cNvGrpSpPr/>
          <p:nvPr/>
        </p:nvGrpSpPr>
        <p:grpSpPr>
          <a:xfrm>
            <a:off x="545041" y="1999344"/>
            <a:ext cx="11101919" cy="3200396"/>
            <a:chOff x="523007" y="1676400"/>
            <a:chExt cx="11101919" cy="3200396"/>
          </a:xfrm>
        </p:grpSpPr>
        <p:sp>
          <p:nvSpPr>
            <p:cNvPr id="73" name="Rectangle 72"/>
            <p:cNvSpPr/>
            <p:nvPr/>
          </p:nvSpPr>
          <p:spPr>
            <a:xfrm>
              <a:off x="523007" y="1676400"/>
              <a:ext cx="2965586" cy="738664"/>
            </a:xfrm>
            <a:prstGeom prst="rect">
              <a:avLst/>
            </a:prstGeom>
          </p:spPr>
          <p:txBody>
            <a:bodyPr wrap="square">
              <a:spAutoFit/>
            </a:bodyPr>
            <a:lstStyle/>
            <a:p>
              <a:pPr marL="0" marR="0" lvl="0" indent="0" algn="ctr" defTabSz="342900" eaLnBrk="1" fontAlgn="auto" latinLnBrk="0" hangingPunct="1">
                <a:lnSpc>
                  <a:spcPct val="100000"/>
                </a:lnSpc>
                <a:spcBef>
                  <a:spcPts val="45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Honeywell announces its intention to buy select brands and products from Sigma-Aldrich </a:t>
              </a:r>
            </a:p>
          </p:txBody>
        </p:sp>
        <p:sp>
          <p:nvSpPr>
            <p:cNvPr id="74" name="Rectangle 73"/>
            <p:cNvSpPr/>
            <p:nvPr/>
          </p:nvSpPr>
          <p:spPr>
            <a:xfrm>
              <a:off x="2309713" y="2864588"/>
              <a:ext cx="2738723" cy="738664"/>
            </a:xfrm>
            <a:prstGeom prst="rect">
              <a:avLst/>
            </a:prstGeom>
          </p:spPr>
          <p:txBody>
            <a:bodyPr wrap="square">
              <a:spAutoFit/>
            </a:bodyPr>
            <a:lstStyle/>
            <a:p>
              <a:pPr marL="0" marR="0" lvl="0" indent="0" algn="ctr" defTabSz="342900" eaLnBrk="1" fontAlgn="auto" latinLnBrk="0" hangingPunct="1">
                <a:lnSpc>
                  <a:spcPct val="100000"/>
                </a:lnSpc>
                <a:spcBef>
                  <a:spcPts val="45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Honeywell closes acquisition of selected brands and product lines from Sigma-Aldrich</a:t>
              </a:r>
            </a:p>
          </p:txBody>
        </p:sp>
        <p:sp>
          <p:nvSpPr>
            <p:cNvPr id="75" name="Rectangle 74"/>
            <p:cNvSpPr/>
            <p:nvPr/>
          </p:nvSpPr>
          <p:spPr>
            <a:xfrm>
              <a:off x="3730509" y="1676400"/>
              <a:ext cx="3243682" cy="738664"/>
            </a:xfrm>
            <a:prstGeom prst="rect">
              <a:avLst/>
            </a:prstGeom>
          </p:spPr>
          <p:txBody>
            <a:bodyPr wrap="square">
              <a:spAutoFit/>
            </a:bodyPr>
            <a:lstStyle/>
            <a:p>
              <a:pPr marL="0" marR="0" lvl="0" indent="0" algn="ctr" defTabSz="342900" eaLnBrk="1" fontAlgn="auto" latinLnBrk="0" hangingPunct="1">
                <a:lnSpc>
                  <a:spcPct val="100000"/>
                </a:lnSpc>
                <a:spcBef>
                  <a:spcPts val="45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Honeywell sales &amp; marketing meet customers and establish partnerships with distribution partners </a:t>
              </a:r>
            </a:p>
          </p:txBody>
        </p:sp>
        <p:sp>
          <p:nvSpPr>
            <p:cNvPr id="76" name="Rectangle 75"/>
            <p:cNvSpPr/>
            <p:nvPr/>
          </p:nvSpPr>
          <p:spPr>
            <a:xfrm>
              <a:off x="5469035" y="2864588"/>
              <a:ext cx="3113180" cy="738664"/>
            </a:xfrm>
            <a:prstGeom prst="rect">
              <a:avLst/>
            </a:prstGeom>
          </p:spPr>
          <p:txBody>
            <a:bodyPr wrap="square">
              <a:spAutoFit/>
            </a:bodyPr>
            <a:lstStyle/>
            <a:p>
              <a:pPr marL="0" marR="0" lvl="0" indent="0" algn="ctr" defTabSz="342900" eaLnBrk="1" fontAlgn="auto" latinLnBrk="0" hangingPunct="1">
                <a:lnSpc>
                  <a:spcPct val="100000"/>
                </a:lnSpc>
                <a:spcBef>
                  <a:spcPts val="45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Distribution centers become operational in Ireland, the UK, France, China, USA, and Germany</a:t>
              </a:r>
            </a:p>
          </p:txBody>
        </p:sp>
        <p:sp>
          <p:nvSpPr>
            <p:cNvPr id="77" name="Rectangle 76"/>
            <p:cNvSpPr/>
            <p:nvPr/>
          </p:nvSpPr>
          <p:spPr>
            <a:xfrm>
              <a:off x="7460343" y="1676400"/>
              <a:ext cx="2477114" cy="738664"/>
            </a:xfrm>
            <a:prstGeom prst="rect">
              <a:avLst/>
            </a:prstGeom>
          </p:spPr>
          <p:txBody>
            <a:bodyPr wrap="square">
              <a:spAutoFit/>
            </a:bodyPr>
            <a:lstStyle/>
            <a:p>
              <a:pPr marL="0" marR="0" lvl="0" indent="0" algn="ctr" defTabSz="342900" eaLnBrk="1" fontAlgn="auto" latinLnBrk="0" hangingPunct="1">
                <a:lnSpc>
                  <a:spcPct val="100000"/>
                </a:lnSpc>
                <a:spcBef>
                  <a:spcPts val="45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Honeywell launches </a:t>
              </a:r>
              <a:br>
                <a:rPr kumimoji="0" lang="en-US" sz="1400" b="0" i="0" u="none" strike="noStrike" kern="0" cap="none" spc="0" normalizeH="0" baseline="0" noProof="0" dirty="0">
                  <a:ln>
                    <a:noFill/>
                  </a:ln>
                  <a:solidFill>
                    <a:srgbClr val="000000"/>
                  </a:solidFill>
                  <a:effectLst/>
                  <a:uLnTx/>
                  <a:uFillTx/>
                  <a:latin typeface="Arial"/>
                </a:rPr>
              </a:br>
              <a:r>
                <a:rPr kumimoji="0" lang="en-US" sz="1400" b="0" i="0" u="none" strike="noStrike" kern="0" cap="none" spc="0" normalizeH="0" baseline="0" noProof="0" dirty="0">
                  <a:ln>
                    <a:noFill/>
                  </a:ln>
                  <a:solidFill>
                    <a:srgbClr val="000000"/>
                  </a:solidFill>
                  <a:effectLst/>
                  <a:uLnTx/>
                  <a:uFillTx/>
                  <a:latin typeface="Arial"/>
                  <a:hlinkClick r:id="rId8"/>
                </a:rPr>
                <a:t>www.lab-Honeywell.com</a:t>
              </a:r>
              <a:r>
                <a:rPr lang="en-US" sz="1400" kern="0" dirty="0">
                  <a:solidFill>
                    <a:srgbClr val="000000"/>
                  </a:solidFill>
                  <a:latin typeface="Arial"/>
                </a:rPr>
                <a:t> </a:t>
              </a:r>
              <a:r>
                <a:rPr kumimoji="0" lang="en-US" sz="1400" b="0" i="0" u="none" strike="noStrike" kern="0" cap="none" spc="0" normalizeH="0" baseline="0" noProof="0" dirty="0">
                  <a:ln>
                    <a:noFill/>
                  </a:ln>
                  <a:solidFill>
                    <a:srgbClr val="000000"/>
                  </a:solidFill>
                  <a:effectLst/>
                  <a:uLnTx/>
                  <a:uFillTx/>
                  <a:latin typeface="Arial"/>
                </a:rPr>
                <a:t>eCommerce platform</a:t>
              </a:r>
            </a:p>
          </p:txBody>
        </p:sp>
        <p:sp>
          <p:nvSpPr>
            <p:cNvPr id="78" name="Rectangle 77"/>
            <p:cNvSpPr/>
            <p:nvPr/>
          </p:nvSpPr>
          <p:spPr>
            <a:xfrm>
              <a:off x="9168688" y="2864588"/>
              <a:ext cx="2406970" cy="738664"/>
            </a:xfrm>
            <a:prstGeom prst="rect">
              <a:avLst/>
            </a:prstGeom>
          </p:spPr>
          <p:txBody>
            <a:bodyPr wrap="square">
              <a:spAutoFit/>
            </a:bodyPr>
            <a:lstStyle/>
            <a:p>
              <a:pPr marL="0" marR="0" lvl="0" indent="0" algn="ctr" defTabSz="342900" eaLnBrk="1" fontAlgn="auto" latinLnBrk="0" hangingPunct="1">
                <a:lnSpc>
                  <a:spcPct val="100000"/>
                </a:lnSpc>
                <a:spcBef>
                  <a:spcPts val="45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rPr>
                <a:t>Honeywell launches the Research Chemicals business globally</a:t>
              </a:r>
            </a:p>
          </p:txBody>
        </p:sp>
        <p:cxnSp>
          <p:nvCxnSpPr>
            <p:cNvPr id="79" name="Straight Connector 78"/>
            <p:cNvCxnSpPr>
              <a:stCxn id="99" idx="0"/>
              <a:endCxn id="73" idx="2"/>
            </p:cNvCxnSpPr>
            <p:nvPr/>
          </p:nvCxnSpPr>
          <p:spPr>
            <a:xfrm flipV="1">
              <a:off x="2005800" y="2415064"/>
              <a:ext cx="0" cy="1652179"/>
            </a:xfrm>
            <a:prstGeom prst="line">
              <a:avLst/>
            </a:prstGeom>
            <a:noFill/>
            <a:ln w="12700" cap="flat" cmpd="sng" algn="ctr">
              <a:solidFill>
                <a:srgbClr val="FFFFFF">
                  <a:lumMod val="50000"/>
                </a:srgbClr>
              </a:solidFill>
              <a:prstDash val="solid"/>
            </a:ln>
            <a:effectLst/>
          </p:spPr>
        </p:cxnSp>
        <p:cxnSp>
          <p:nvCxnSpPr>
            <p:cNvPr id="84" name="Straight Connector 83"/>
            <p:cNvCxnSpPr>
              <a:stCxn id="100" idx="0"/>
              <a:endCxn id="74" idx="2"/>
            </p:cNvCxnSpPr>
            <p:nvPr/>
          </p:nvCxnSpPr>
          <p:spPr>
            <a:xfrm flipV="1">
              <a:off x="3679075" y="3603252"/>
              <a:ext cx="0" cy="463991"/>
            </a:xfrm>
            <a:prstGeom prst="line">
              <a:avLst/>
            </a:prstGeom>
            <a:noFill/>
            <a:ln w="12700" cap="flat" cmpd="sng" algn="ctr">
              <a:solidFill>
                <a:srgbClr val="FFFFFF">
                  <a:lumMod val="50000"/>
                </a:srgbClr>
              </a:solidFill>
              <a:prstDash val="solid"/>
            </a:ln>
            <a:effectLst/>
          </p:spPr>
        </p:cxnSp>
        <p:cxnSp>
          <p:nvCxnSpPr>
            <p:cNvPr id="86" name="Straight Connector 85"/>
            <p:cNvCxnSpPr>
              <a:stCxn id="101" idx="0"/>
              <a:endCxn id="75" idx="2"/>
            </p:cNvCxnSpPr>
            <p:nvPr/>
          </p:nvCxnSpPr>
          <p:spPr>
            <a:xfrm flipV="1">
              <a:off x="5352350" y="2415064"/>
              <a:ext cx="0" cy="1652179"/>
            </a:xfrm>
            <a:prstGeom prst="line">
              <a:avLst/>
            </a:prstGeom>
            <a:noFill/>
            <a:ln w="12700" cap="flat" cmpd="sng" algn="ctr">
              <a:solidFill>
                <a:srgbClr val="FFFFFF">
                  <a:lumMod val="50000"/>
                </a:srgbClr>
              </a:solidFill>
              <a:prstDash val="solid"/>
            </a:ln>
            <a:effectLst/>
          </p:spPr>
        </p:cxnSp>
        <p:cxnSp>
          <p:nvCxnSpPr>
            <p:cNvPr id="87" name="Straight Connector 86"/>
            <p:cNvCxnSpPr>
              <a:stCxn id="102" idx="0"/>
              <a:endCxn id="76" idx="2"/>
            </p:cNvCxnSpPr>
            <p:nvPr/>
          </p:nvCxnSpPr>
          <p:spPr>
            <a:xfrm flipV="1">
              <a:off x="7025625" y="3603252"/>
              <a:ext cx="0" cy="463991"/>
            </a:xfrm>
            <a:prstGeom prst="line">
              <a:avLst/>
            </a:prstGeom>
            <a:noFill/>
            <a:ln w="12700" cap="flat" cmpd="sng" algn="ctr">
              <a:solidFill>
                <a:srgbClr val="FFFFFF">
                  <a:lumMod val="50000"/>
                </a:srgbClr>
              </a:solidFill>
              <a:prstDash val="solid"/>
            </a:ln>
            <a:effectLst/>
          </p:spPr>
        </p:cxnSp>
        <p:cxnSp>
          <p:nvCxnSpPr>
            <p:cNvPr id="88" name="Straight Connector 87"/>
            <p:cNvCxnSpPr>
              <a:stCxn id="103" idx="0"/>
              <a:endCxn id="77" idx="2"/>
            </p:cNvCxnSpPr>
            <p:nvPr/>
          </p:nvCxnSpPr>
          <p:spPr>
            <a:xfrm flipV="1">
              <a:off x="8698900" y="2415064"/>
              <a:ext cx="0" cy="1652179"/>
            </a:xfrm>
            <a:prstGeom prst="line">
              <a:avLst/>
            </a:prstGeom>
            <a:noFill/>
            <a:ln w="12700" cap="flat" cmpd="sng" algn="ctr">
              <a:solidFill>
                <a:srgbClr val="FFFFFF">
                  <a:lumMod val="50000"/>
                </a:srgbClr>
              </a:solidFill>
              <a:prstDash val="solid"/>
            </a:ln>
            <a:effectLst/>
          </p:spPr>
        </p:cxnSp>
        <p:cxnSp>
          <p:nvCxnSpPr>
            <p:cNvPr id="89" name="Straight Connector 88"/>
            <p:cNvCxnSpPr>
              <a:stCxn id="104" idx="0"/>
              <a:endCxn id="78" idx="2"/>
            </p:cNvCxnSpPr>
            <p:nvPr/>
          </p:nvCxnSpPr>
          <p:spPr>
            <a:xfrm flipV="1">
              <a:off x="10372173" y="3603252"/>
              <a:ext cx="0" cy="463991"/>
            </a:xfrm>
            <a:prstGeom prst="line">
              <a:avLst/>
            </a:prstGeom>
            <a:noFill/>
            <a:ln w="12700" cap="flat" cmpd="sng" algn="ctr">
              <a:solidFill>
                <a:srgbClr val="FFFFFF">
                  <a:lumMod val="50000"/>
                </a:srgbClr>
              </a:solidFill>
              <a:prstDash val="solid"/>
            </a:ln>
            <a:effectLst/>
          </p:spPr>
        </p:cxnSp>
        <p:grpSp>
          <p:nvGrpSpPr>
            <p:cNvPr id="90" name="Group 89"/>
            <p:cNvGrpSpPr/>
            <p:nvPr/>
          </p:nvGrpSpPr>
          <p:grpSpPr>
            <a:xfrm>
              <a:off x="822325" y="4021523"/>
              <a:ext cx="10802601" cy="365760"/>
              <a:chOff x="822325" y="3386523"/>
              <a:chExt cx="10802601" cy="365760"/>
            </a:xfrm>
          </p:grpSpPr>
          <p:sp>
            <p:nvSpPr>
              <p:cNvPr id="98" name="Right Arrow 28"/>
              <p:cNvSpPr/>
              <p:nvPr/>
            </p:nvSpPr>
            <p:spPr>
              <a:xfrm>
                <a:off x="822325" y="3386523"/>
                <a:ext cx="10802601" cy="365760"/>
              </a:xfrm>
              <a:prstGeom prst="rightArrow">
                <a:avLst/>
              </a:prstGeom>
              <a:solidFill>
                <a:srgbClr val="000000">
                  <a:lumMod val="65000"/>
                  <a:lumOff val="35000"/>
                </a:srgbClr>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sp>
            <p:nvSpPr>
              <p:cNvPr id="99" name="Oval 98"/>
              <p:cNvSpPr/>
              <p:nvPr/>
            </p:nvSpPr>
            <p:spPr>
              <a:xfrm>
                <a:off x="1868640" y="3432243"/>
                <a:ext cx="274320" cy="274320"/>
              </a:xfrm>
              <a:prstGeom prst="ellipse">
                <a:avLst/>
              </a:prstGeom>
              <a:solidFill>
                <a:srgbClr val="FFFFFF"/>
              </a:solidFill>
              <a:ln w="12700" cap="flat" cmpd="sng" algn="ctr">
                <a:solidFill>
                  <a:srgbClr val="70707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sp>
            <p:nvSpPr>
              <p:cNvPr id="100" name="Oval 99"/>
              <p:cNvSpPr/>
              <p:nvPr/>
            </p:nvSpPr>
            <p:spPr>
              <a:xfrm>
                <a:off x="3541915" y="3432243"/>
                <a:ext cx="274320" cy="274320"/>
              </a:xfrm>
              <a:prstGeom prst="ellipse">
                <a:avLst/>
              </a:prstGeom>
              <a:solidFill>
                <a:srgbClr val="FFFFFF"/>
              </a:solidFill>
              <a:ln w="12700" cap="flat" cmpd="sng" algn="ctr">
                <a:solidFill>
                  <a:srgbClr val="70707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sp>
            <p:nvSpPr>
              <p:cNvPr id="101" name="Oval 100"/>
              <p:cNvSpPr/>
              <p:nvPr/>
            </p:nvSpPr>
            <p:spPr>
              <a:xfrm>
                <a:off x="5215190" y="3432243"/>
                <a:ext cx="274320" cy="274320"/>
              </a:xfrm>
              <a:prstGeom prst="ellipse">
                <a:avLst/>
              </a:prstGeom>
              <a:solidFill>
                <a:srgbClr val="FFFFFF"/>
              </a:solidFill>
              <a:ln w="12700" cap="flat" cmpd="sng" algn="ctr">
                <a:solidFill>
                  <a:srgbClr val="70707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sp>
            <p:nvSpPr>
              <p:cNvPr id="102" name="Oval 101"/>
              <p:cNvSpPr/>
              <p:nvPr/>
            </p:nvSpPr>
            <p:spPr>
              <a:xfrm>
                <a:off x="6888465" y="3432243"/>
                <a:ext cx="274320" cy="274320"/>
              </a:xfrm>
              <a:prstGeom prst="ellipse">
                <a:avLst/>
              </a:prstGeom>
              <a:solidFill>
                <a:srgbClr val="FFFFFF"/>
              </a:solidFill>
              <a:ln w="12700" cap="flat" cmpd="sng" algn="ctr">
                <a:solidFill>
                  <a:srgbClr val="70707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sp>
            <p:nvSpPr>
              <p:cNvPr id="103" name="Oval 102"/>
              <p:cNvSpPr/>
              <p:nvPr/>
            </p:nvSpPr>
            <p:spPr>
              <a:xfrm>
                <a:off x="8561740" y="3432243"/>
                <a:ext cx="274320" cy="274320"/>
              </a:xfrm>
              <a:prstGeom prst="ellipse">
                <a:avLst/>
              </a:prstGeom>
              <a:solidFill>
                <a:srgbClr val="FFFFFF"/>
              </a:solidFill>
              <a:ln w="12700" cap="flat" cmpd="sng" algn="ctr">
                <a:solidFill>
                  <a:srgbClr val="70707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sp>
            <p:nvSpPr>
              <p:cNvPr id="104" name="Oval 103"/>
              <p:cNvSpPr/>
              <p:nvPr/>
            </p:nvSpPr>
            <p:spPr>
              <a:xfrm>
                <a:off x="10235013" y="3432243"/>
                <a:ext cx="274320" cy="274320"/>
              </a:xfrm>
              <a:prstGeom prst="ellipse">
                <a:avLst/>
              </a:prstGeom>
              <a:solidFill>
                <a:srgbClr val="FFFFFF"/>
              </a:solidFill>
              <a:ln w="12700" cap="flat" cmpd="sng" algn="ctr">
                <a:solidFill>
                  <a:srgbClr val="707070"/>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1261C"/>
                  </a:solidFill>
                  <a:effectLst/>
                  <a:uLnTx/>
                  <a:uFillTx/>
                  <a:latin typeface="Arial"/>
                  <a:ea typeface="+mn-ea"/>
                  <a:cs typeface="+mn-cs"/>
                </a:endParaRPr>
              </a:p>
            </p:txBody>
          </p:sp>
        </p:grpSp>
        <p:sp>
          <p:nvSpPr>
            <p:cNvPr id="92" name="Rectangle 91"/>
            <p:cNvSpPr/>
            <p:nvPr/>
          </p:nvSpPr>
          <p:spPr>
            <a:xfrm>
              <a:off x="1570424" y="4353576"/>
              <a:ext cx="870752" cy="523220"/>
            </a:xfrm>
            <a:prstGeom prst="rect">
              <a:avLst/>
            </a:prstGeom>
            <a:noFill/>
          </p:spPr>
          <p:txBody>
            <a:bodyPr wrap="non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261C"/>
                  </a:solidFill>
                  <a:effectLst/>
                  <a:uLnTx/>
                  <a:uFillTx/>
                  <a:latin typeface="Arial"/>
                </a:rPr>
                <a:t>October</a:t>
              </a:r>
              <a:br>
                <a:rPr kumimoji="0" lang="en-US" sz="1400" b="1" i="0" u="none" strike="noStrike" kern="0" cap="none" spc="0" normalizeH="0" baseline="0" noProof="0" dirty="0">
                  <a:ln>
                    <a:noFill/>
                  </a:ln>
                  <a:solidFill>
                    <a:srgbClr val="E1261C"/>
                  </a:solidFill>
                  <a:effectLst/>
                  <a:uLnTx/>
                  <a:uFillTx/>
                  <a:latin typeface="Arial"/>
                </a:rPr>
              </a:br>
              <a:r>
                <a:rPr kumimoji="0" lang="en-US" sz="1400" b="1" i="0" u="none" strike="noStrike" kern="0" cap="none" spc="0" normalizeH="0" baseline="0" noProof="0" dirty="0">
                  <a:ln>
                    <a:noFill/>
                  </a:ln>
                  <a:solidFill>
                    <a:srgbClr val="E1261C"/>
                  </a:solidFill>
                  <a:effectLst/>
                  <a:uLnTx/>
                  <a:uFillTx/>
                  <a:latin typeface="Arial"/>
                </a:rPr>
                <a:t>2015</a:t>
              </a:r>
            </a:p>
          </p:txBody>
        </p:sp>
        <p:sp>
          <p:nvSpPr>
            <p:cNvPr id="93" name="Rectangle 92"/>
            <p:cNvSpPr/>
            <p:nvPr/>
          </p:nvSpPr>
          <p:spPr>
            <a:xfrm>
              <a:off x="3153129" y="4353576"/>
              <a:ext cx="1051891" cy="523220"/>
            </a:xfrm>
            <a:prstGeom prst="rect">
              <a:avLst/>
            </a:prstGeom>
            <a:noFill/>
          </p:spPr>
          <p:txBody>
            <a:bodyPr wrap="non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261C"/>
                  </a:solidFill>
                  <a:effectLst/>
                  <a:uLnTx/>
                  <a:uFillTx/>
                  <a:latin typeface="Arial"/>
                </a:rPr>
                <a:t>December</a:t>
              </a:r>
              <a:br>
                <a:rPr kumimoji="0" lang="en-US" sz="1400" b="1" i="0" u="none" strike="noStrike" kern="0" cap="none" spc="0" normalizeH="0" baseline="0" noProof="0" dirty="0">
                  <a:ln>
                    <a:noFill/>
                  </a:ln>
                  <a:solidFill>
                    <a:srgbClr val="E1261C"/>
                  </a:solidFill>
                  <a:effectLst/>
                  <a:uLnTx/>
                  <a:uFillTx/>
                  <a:latin typeface="Arial"/>
                </a:rPr>
              </a:br>
              <a:r>
                <a:rPr kumimoji="0" lang="en-US" sz="1400" b="1" i="0" u="none" strike="noStrike" kern="0" cap="none" spc="0" normalizeH="0" baseline="0" noProof="0" dirty="0">
                  <a:ln>
                    <a:noFill/>
                  </a:ln>
                  <a:solidFill>
                    <a:srgbClr val="E1261C"/>
                  </a:solidFill>
                  <a:effectLst/>
                  <a:uLnTx/>
                  <a:uFillTx/>
                  <a:latin typeface="Arial"/>
                </a:rPr>
                <a:t>2015</a:t>
              </a:r>
            </a:p>
          </p:txBody>
        </p:sp>
        <p:sp>
          <p:nvSpPr>
            <p:cNvPr id="94" name="Rectangle 93"/>
            <p:cNvSpPr/>
            <p:nvPr/>
          </p:nvSpPr>
          <p:spPr>
            <a:xfrm>
              <a:off x="4916974" y="4353576"/>
              <a:ext cx="870752" cy="523220"/>
            </a:xfrm>
            <a:prstGeom prst="rect">
              <a:avLst/>
            </a:prstGeom>
            <a:noFill/>
          </p:spPr>
          <p:txBody>
            <a:bodyPr wrap="non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261C"/>
                  </a:solidFill>
                  <a:effectLst/>
                  <a:uLnTx/>
                  <a:uFillTx/>
                  <a:latin typeface="Arial"/>
                </a:rPr>
                <a:t>January</a:t>
              </a:r>
              <a:br>
                <a:rPr kumimoji="0" lang="en-US" sz="1400" b="1" i="0" u="none" strike="noStrike" kern="0" cap="none" spc="0" normalizeH="0" baseline="0" noProof="0" dirty="0">
                  <a:ln>
                    <a:noFill/>
                  </a:ln>
                  <a:solidFill>
                    <a:srgbClr val="E1261C"/>
                  </a:solidFill>
                  <a:effectLst/>
                  <a:uLnTx/>
                  <a:uFillTx/>
                  <a:latin typeface="Arial"/>
                </a:rPr>
              </a:br>
              <a:r>
                <a:rPr kumimoji="0" lang="en-US" sz="1400" b="1" i="0" u="none" strike="noStrike" kern="0" cap="none" spc="0" normalizeH="0" baseline="0" noProof="0" dirty="0">
                  <a:ln>
                    <a:noFill/>
                  </a:ln>
                  <a:solidFill>
                    <a:srgbClr val="E1261C"/>
                  </a:solidFill>
                  <a:effectLst/>
                  <a:uLnTx/>
                  <a:uFillTx/>
                  <a:latin typeface="Arial"/>
                </a:rPr>
                <a:t>2016</a:t>
              </a:r>
            </a:p>
          </p:txBody>
        </p:sp>
        <p:sp>
          <p:nvSpPr>
            <p:cNvPr id="95" name="Rectangle 94"/>
            <p:cNvSpPr/>
            <p:nvPr/>
          </p:nvSpPr>
          <p:spPr>
            <a:xfrm>
              <a:off x="6724900" y="4353576"/>
              <a:ext cx="601448" cy="523220"/>
            </a:xfrm>
            <a:prstGeom prst="rect">
              <a:avLst/>
            </a:prstGeom>
            <a:noFill/>
          </p:spPr>
          <p:txBody>
            <a:bodyPr wrap="non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261C"/>
                  </a:solidFill>
                  <a:effectLst/>
                  <a:uLnTx/>
                  <a:uFillTx/>
                  <a:latin typeface="Arial"/>
                </a:rPr>
                <a:t>June</a:t>
              </a:r>
              <a:br>
                <a:rPr kumimoji="0" lang="en-US" sz="1400" b="1" i="0" u="none" strike="noStrike" kern="0" cap="none" spc="0" normalizeH="0" baseline="0" noProof="0" dirty="0">
                  <a:ln>
                    <a:noFill/>
                  </a:ln>
                  <a:solidFill>
                    <a:srgbClr val="E1261C"/>
                  </a:solidFill>
                  <a:effectLst/>
                  <a:uLnTx/>
                  <a:uFillTx/>
                  <a:latin typeface="Arial"/>
                </a:rPr>
              </a:br>
              <a:r>
                <a:rPr kumimoji="0" lang="en-US" sz="1400" b="1" i="0" u="none" strike="noStrike" kern="0" cap="none" spc="0" normalizeH="0" baseline="0" noProof="0" dirty="0">
                  <a:ln>
                    <a:noFill/>
                  </a:ln>
                  <a:solidFill>
                    <a:srgbClr val="E1261C"/>
                  </a:solidFill>
                  <a:effectLst/>
                  <a:uLnTx/>
                  <a:uFillTx/>
                  <a:latin typeface="Arial"/>
                </a:rPr>
                <a:t>2016</a:t>
              </a:r>
            </a:p>
          </p:txBody>
        </p:sp>
        <p:sp>
          <p:nvSpPr>
            <p:cNvPr id="96" name="Rectangle 95"/>
            <p:cNvSpPr/>
            <p:nvPr/>
          </p:nvSpPr>
          <p:spPr>
            <a:xfrm>
              <a:off x="8263524" y="4353576"/>
              <a:ext cx="870752" cy="523220"/>
            </a:xfrm>
            <a:prstGeom prst="rect">
              <a:avLst/>
            </a:prstGeom>
            <a:noFill/>
          </p:spPr>
          <p:txBody>
            <a:bodyPr wrap="non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261C"/>
                  </a:solidFill>
                  <a:effectLst/>
                  <a:uLnTx/>
                  <a:uFillTx/>
                  <a:latin typeface="Arial"/>
                </a:rPr>
                <a:t>October</a:t>
              </a:r>
              <a:br>
                <a:rPr kumimoji="0" lang="en-US" sz="1400" b="1" i="0" u="none" strike="noStrike" kern="0" cap="none" spc="0" normalizeH="0" baseline="0" noProof="0" dirty="0">
                  <a:ln>
                    <a:noFill/>
                  </a:ln>
                  <a:solidFill>
                    <a:srgbClr val="E1261C"/>
                  </a:solidFill>
                  <a:effectLst/>
                  <a:uLnTx/>
                  <a:uFillTx/>
                  <a:latin typeface="Arial"/>
                </a:rPr>
              </a:br>
              <a:r>
                <a:rPr kumimoji="0" lang="en-US" sz="1400" b="1" i="0" u="none" strike="noStrike" kern="0" cap="none" spc="0" normalizeH="0" baseline="0" noProof="0" dirty="0">
                  <a:ln>
                    <a:noFill/>
                  </a:ln>
                  <a:solidFill>
                    <a:srgbClr val="E1261C"/>
                  </a:solidFill>
                  <a:effectLst/>
                  <a:uLnTx/>
                  <a:uFillTx/>
                  <a:latin typeface="Arial"/>
                </a:rPr>
                <a:t>2016</a:t>
              </a:r>
            </a:p>
          </p:txBody>
        </p:sp>
        <p:sp>
          <p:nvSpPr>
            <p:cNvPr id="97" name="Rectangle 96"/>
            <p:cNvSpPr/>
            <p:nvPr/>
          </p:nvSpPr>
          <p:spPr>
            <a:xfrm>
              <a:off x="9358113" y="4353576"/>
              <a:ext cx="2028119" cy="523220"/>
            </a:xfrm>
            <a:prstGeom prst="rect">
              <a:avLst/>
            </a:prstGeom>
            <a:noFill/>
          </p:spPr>
          <p:txBody>
            <a:bodyPr wrap="non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261C"/>
                  </a:solidFill>
                  <a:effectLst/>
                  <a:uLnTx/>
                  <a:uFillTx/>
                  <a:latin typeface="Arial"/>
                </a:rPr>
                <a:t>November/ December</a:t>
              </a:r>
              <a:br>
                <a:rPr kumimoji="0" lang="en-US" sz="1400" b="1" i="0" u="none" strike="noStrike" kern="0" cap="none" spc="0" normalizeH="0" baseline="0" noProof="0" dirty="0">
                  <a:ln>
                    <a:noFill/>
                  </a:ln>
                  <a:solidFill>
                    <a:srgbClr val="E1261C"/>
                  </a:solidFill>
                  <a:effectLst/>
                  <a:uLnTx/>
                  <a:uFillTx/>
                  <a:latin typeface="Arial"/>
                </a:rPr>
              </a:br>
              <a:r>
                <a:rPr kumimoji="0" lang="en-US" sz="1400" b="1" i="0" u="none" strike="noStrike" kern="0" cap="none" spc="0" normalizeH="0" baseline="0" noProof="0" dirty="0">
                  <a:ln>
                    <a:noFill/>
                  </a:ln>
                  <a:solidFill>
                    <a:srgbClr val="E1261C"/>
                  </a:solidFill>
                  <a:effectLst/>
                  <a:uLnTx/>
                  <a:uFillTx/>
                  <a:latin typeface="Arial"/>
                </a:rPr>
                <a:t>2016</a:t>
              </a:r>
            </a:p>
          </p:txBody>
        </p:sp>
      </p:grpSp>
      <p:sp>
        <p:nvSpPr>
          <p:cNvPr id="2" name="Slide Number Placeholder 1"/>
          <p:cNvSpPr>
            <a:spLocks noGrp="1"/>
          </p:cNvSpPr>
          <p:nvPr>
            <p:ph type="sldNum" sz="quarter" idx="10"/>
          </p:nvPr>
        </p:nvSpPr>
        <p:spPr/>
        <p:txBody>
          <a:bodyPr/>
          <a:lstStyle/>
          <a:p>
            <a:pPr>
              <a:defRPr/>
            </a:pPr>
            <a:fld id="{521D1E3F-96BE-4EC6-B772-60D92C1E53EA}" type="slidenum">
              <a:rPr lang="en-US" smtClean="0"/>
              <a:pPr>
                <a:defRPr/>
              </a:pPr>
              <a:t>4</a:t>
            </a:fld>
            <a:endParaRPr lang="en-US" dirty="0"/>
          </a:p>
        </p:txBody>
      </p:sp>
      <p:sp>
        <p:nvSpPr>
          <p:cNvPr id="3" name="Title 2"/>
          <p:cNvSpPr>
            <a:spLocks noGrp="1"/>
          </p:cNvSpPr>
          <p:nvPr>
            <p:ph type="title"/>
          </p:nvPr>
        </p:nvSpPr>
        <p:spPr/>
        <p:txBody>
          <a:bodyPr/>
          <a:lstStyle/>
          <a:p>
            <a:r>
              <a:rPr lang="en-US" dirty="0"/>
              <a:t>Research Chemicals Business | Background Timeline</a:t>
            </a:r>
          </a:p>
        </p:txBody>
      </p:sp>
    </p:spTree>
    <p:extLst>
      <p:ext uri="{BB962C8B-B14F-4D97-AF65-F5344CB8AC3E}">
        <p14:creationId xmlns:p14="http://schemas.microsoft.com/office/powerpoint/2010/main" val="70270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it-IT" altLang="en-US" dirty="0"/>
              <a:t>Honeywell Research Chemicals</a:t>
            </a:r>
            <a:endParaRPr altLang="en-US" dirty="0"/>
          </a:p>
        </p:txBody>
      </p:sp>
      <p:graphicFrame>
        <p:nvGraphicFramePr>
          <p:cNvPr id="15" name="Table 14"/>
          <p:cNvGraphicFramePr>
            <a:graphicFrameLocks noGrp="1"/>
          </p:cNvGraphicFramePr>
          <p:nvPr>
            <p:extLst>
              <p:ext uri="{D42A27DB-BD31-4B8C-83A1-F6EECF244321}">
                <p14:modId xmlns:p14="http://schemas.microsoft.com/office/powerpoint/2010/main" val="4088919920"/>
              </p:ext>
            </p:extLst>
          </p:nvPr>
        </p:nvGraphicFramePr>
        <p:xfrm>
          <a:off x="828672" y="1152247"/>
          <a:ext cx="10577644" cy="4947920"/>
        </p:xfrm>
        <a:graphic>
          <a:graphicData uri="http://schemas.openxmlformats.org/drawingml/2006/table">
            <a:tbl>
              <a:tblPr/>
              <a:tblGrid>
                <a:gridCol w="1005840">
                  <a:extLst>
                    <a:ext uri="{9D8B030D-6E8A-4147-A177-3AD203B41FA5}">
                      <a16:colId xmlns:a16="http://schemas.microsoft.com/office/drawing/2014/main" val="20000"/>
                    </a:ext>
                  </a:extLst>
                </a:gridCol>
                <a:gridCol w="2392951">
                  <a:extLst>
                    <a:ext uri="{9D8B030D-6E8A-4147-A177-3AD203B41FA5}">
                      <a16:colId xmlns:a16="http://schemas.microsoft.com/office/drawing/2014/main" val="20001"/>
                    </a:ext>
                  </a:extLst>
                </a:gridCol>
                <a:gridCol w="2392951">
                  <a:extLst>
                    <a:ext uri="{9D8B030D-6E8A-4147-A177-3AD203B41FA5}">
                      <a16:colId xmlns:a16="http://schemas.microsoft.com/office/drawing/2014/main" val="20002"/>
                    </a:ext>
                  </a:extLst>
                </a:gridCol>
                <a:gridCol w="2392951">
                  <a:extLst>
                    <a:ext uri="{9D8B030D-6E8A-4147-A177-3AD203B41FA5}">
                      <a16:colId xmlns:a16="http://schemas.microsoft.com/office/drawing/2014/main" val="20003"/>
                    </a:ext>
                  </a:extLst>
                </a:gridCol>
                <a:gridCol w="2392951">
                  <a:extLst>
                    <a:ext uri="{9D8B030D-6E8A-4147-A177-3AD203B41FA5}">
                      <a16:colId xmlns:a16="http://schemas.microsoft.com/office/drawing/2014/main" val="20004"/>
                    </a:ext>
                  </a:extLst>
                </a:gridCol>
              </a:tblGrid>
              <a:tr h="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a:spcBef>
                          <a:spcPts val="300"/>
                        </a:spcBef>
                        <a:spcAft>
                          <a:spcPts val="0"/>
                        </a:spcAft>
                      </a:pPr>
                      <a:r>
                        <a:rPr lang="en-US" sz="1200" b="1" i="0" noProof="0" dirty="0">
                          <a:solidFill>
                            <a:schemeClr val="tx2"/>
                          </a:solidFill>
                          <a:latin typeface="+mn-lt"/>
                        </a:rPr>
                        <a:t>Brand</a:t>
                      </a:r>
                    </a:p>
                  </a:txBody>
                  <a:tcPr marL="0" marT="91440" marB="91440">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spcBef>
                          <a:spcPts val="300"/>
                        </a:spcBef>
                        <a:spcAft>
                          <a:spcPts val="0"/>
                        </a:spcAft>
                      </a:pPr>
                      <a:endParaRPr lang="en-US" sz="1100" i="0" baseline="30000" noProof="0">
                        <a:solidFill>
                          <a:schemeClr val="tx1"/>
                        </a:solidFill>
                        <a:latin typeface="+mn-lt"/>
                      </a:endParaRPr>
                    </a:p>
                    <a:p>
                      <a:pPr algn="ctr">
                        <a:spcBef>
                          <a:spcPts val="300"/>
                        </a:spcBef>
                        <a:spcAft>
                          <a:spcPts val="0"/>
                        </a:spcAft>
                      </a:pPr>
                      <a:endParaRPr lang="en-US" sz="1100" i="0" baseline="30000" noProof="0">
                        <a:solidFill>
                          <a:schemeClr val="tx1"/>
                        </a:solidFill>
                        <a:latin typeface="+mn-lt"/>
                      </a:endParaRPr>
                    </a:p>
                  </a:txBody>
                  <a:tcPr marT="91440" marB="91440">
                    <a:lnL w="5715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spcBef>
                          <a:spcPts val="300"/>
                        </a:spcBef>
                        <a:spcAft>
                          <a:spcPts val="0"/>
                        </a:spcAft>
                      </a:pPr>
                      <a:endParaRPr lang="en-US" sz="1100" i="0" baseline="30000" noProof="0">
                        <a:solidFill>
                          <a:schemeClr val="tx1"/>
                        </a:solidFill>
                        <a:latin typeface="+mn-lt"/>
                      </a:endParaRP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spcBef>
                          <a:spcPts val="300"/>
                        </a:spcBef>
                        <a:spcAft>
                          <a:spcPts val="0"/>
                        </a:spcAft>
                      </a:pPr>
                      <a:endParaRPr lang="en-US" sz="1100" i="0" baseline="30000" noProof="0" dirty="0">
                        <a:solidFill>
                          <a:schemeClr val="tx1"/>
                        </a:solidFill>
                        <a:latin typeface="+mn-lt"/>
                      </a:endParaRP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1200" b="1" i="0" baseline="0" noProof="0" dirty="0">
                          <a:solidFill>
                            <a:schemeClr val="tx2"/>
                          </a:solidFill>
                          <a:latin typeface="+mn-lt"/>
                        </a:rPr>
                        <a:t>Overview</a:t>
                      </a:r>
                      <a:endParaRPr lang="en-US" sz="1200" b="1" i="0" noProof="0" dirty="0">
                        <a:solidFill>
                          <a:schemeClr val="tx2"/>
                        </a:solidFill>
                        <a:latin typeface="+mn-lt"/>
                      </a:endParaRPr>
                    </a:p>
                  </a:txBody>
                  <a:tcPr marL="0" marT="91440" marB="91440" anchor="ctr">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indent="0" algn="ctr">
                        <a:lnSpc>
                          <a:spcPct val="100000"/>
                        </a:lnSpc>
                        <a:spcBef>
                          <a:spcPts val="300"/>
                        </a:spcBef>
                        <a:spcAft>
                          <a:spcPts val="0"/>
                        </a:spcAft>
                        <a:buFont typeface="Arial" panose="020B0604020202020204" pitchFamily="34" charset="0"/>
                        <a:buNone/>
                      </a:pPr>
                      <a:r>
                        <a:rPr lang="en-US" sz="1100" b="1" i="0" noProof="0" dirty="0">
                          <a:solidFill>
                            <a:schemeClr val="bg2"/>
                          </a:solidFill>
                          <a:latin typeface="+mn-lt"/>
                        </a:rPr>
                        <a:t>Solvents &amp; Reagents</a:t>
                      </a:r>
                    </a:p>
                    <a:p>
                      <a:pPr marL="0" marR="0" indent="0" algn="ctr"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b="0" i="0" noProof="0" dirty="0">
                          <a:solidFill>
                            <a:schemeClr val="bg2"/>
                          </a:solidFill>
                          <a:latin typeface="+mn-lt"/>
                        </a:rPr>
                        <a:t>High-purity solvents and reagents</a:t>
                      </a:r>
                    </a:p>
                  </a:txBody>
                  <a:tcPr marT="91440" marB="91440">
                    <a:lnL w="5715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b="1" i="0" noProof="0" dirty="0">
                          <a:solidFill>
                            <a:schemeClr val="bg2"/>
                          </a:solidFill>
                          <a:latin typeface="+mn-lt"/>
                        </a:rPr>
                        <a:t>Solvents</a:t>
                      </a:r>
                    </a:p>
                    <a:p>
                      <a:pPr marL="0" indent="0" algn="ctr">
                        <a:lnSpc>
                          <a:spcPct val="100000"/>
                        </a:lnSpc>
                        <a:spcBef>
                          <a:spcPts val="300"/>
                        </a:spcBef>
                        <a:spcAft>
                          <a:spcPts val="0"/>
                        </a:spcAft>
                        <a:buFont typeface="Arial" panose="020B0604020202020204" pitchFamily="34" charset="0"/>
                        <a:buNone/>
                      </a:pPr>
                      <a:r>
                        <a:rPr lang="en-US" sz="1100" b="0" i="0" kern="1200" baseline="0" noProof="0" dirty="0">
                          <a:solidFill>
                            <a:schemeClr val="bg2"/>
                          </a:solidFill>
                          <a:effectLst/>
                          <a:latin typeface="+mn-lt"/>
                          <a:ea typeface="+mn-ea"/>
                          <a:cs typeface="+mn-cs"/>
                        </a:rPr>
                        <a:t>High-purity solvents</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ctr"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b="1" i="0" kern="1200" baseline="0" noProof="0" dirty="0">
                          <a:solidFill>
                            <a:schemeClr val="bg2"/>
                          </a:solidFill>
                          <a:effectLst/>
                          <a:latin typeface="+mn-lt"/>
                          <a:ea typeface="+mn-ea"/>
                          <a:cs typeface="+mn-cs"/>
                        </a:rPr>
                        <a:t>Analytical Reagents</a:t>
                      </a:r>
                    </a:p>
                    <a:p>
                      <a:pPr marL="0" indent="0" algn="ctr">
                        <a:lnSpc>
                          <a:spcPct val="100000"/>
                        </a:lnSpc>
                        <a:spcBef>
                          <a:spcPts val="300"/>
                        </a:spcBef>
                        <a:spcAft>
                          <a:spcPts val="0"/>
                        </a:spcAft>
                        <a:buFont typeface="Arial" panose="020B0604020202020204" pitchFamily="34" charset="0"/>
                        <a:buNone/>
                      </a:pPr>
                      <a:r>
                        <a:rPr lang="en-US" sz="1100" b="0" i="0" kern="1200" baseline="0" noProof="0" dirty="0">
                          <a:solidFill>
                            <a:schemeClr val="bg2"/>
                          </a:solidFill>
                          <a:effectLst/>
                          <a:latin typeface="+mn-lt"/>
                          <a:ea typeface="+mn-ea"/>
                          <a:cs typeface="+mn-cs"/>
                        </a:rPr>
                        <a:t>Karl Fischer titration, standards, acids, bases, salts, and pH buffers </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bg2"/>
                          </a:solidFill>
                          <a:effectLst/>
                          <a:uLnTx/>
                          <a:uFillTx/>
                          <a:latin typeface="+mn-lt"/>
                          <a:ea typeface="+mn-ea"/>
                          <a:cs typeface="+mn-cs"/>
                        </a:rPr>
                        <a:t>Performance Grade</a:t>
                      </a:r>
                    </a:p>
                    <a:p>
                      <a:pPr marL="0" marR="0" indent="0" algn="ctr"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b="0" i="0" kern="1200" baseline="0" noProof="0" dirty="0">
                          <a:solidFill>
                            <a:schemeClr val="bg2"/>
                          </a:solidFill>
                          <a:effectLst/>
                          <a:latin typeface="+mn-lt"/>
                          <a:ea typeface="+mn-ea"/>
                          <a:cs typeface="+mn-cs"/>
                        </a:rPr>
                        <a:t>Solvents and inorganics for general laboratory use </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1"/>
                  </a:ext>
                </a:extLst>
              </a:tr>
              <a:tr h="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1200" b="1" i="0" baseline="0" noProof="0" dirty="0">
                          <a:solidFill>
                            <a:schemeClr val="tx2"/>
                          </a:solidFill>
                          <a:latin typeface="+mn-lt"/>
                        </a:rPr>
                        <a:t>Product Lines</a:t>
                      </a:r>
                      <a:endParaRPr lang="en-US" sz="1200" b="1" i="0" noProof="0" dirty="0">
                        <a:solidFill>
                          <a:schemeClr val="tx2"/>
                        </a:solidFill>
                        <a:latin typeface="+mn-lt"/>
                      </a:endParaRPr>
                    </a:p>
                  </a:txBody>
                  <a:tcPr marL="0" marT="91440" marB="91440" anchor="ctr">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117475" marR="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u="none" kern="1200" baseline="0" noProof="0" dirty="0">
                          <a:solidFill>
                            <a:schemeClr val="tx2"/>
                          </a:solidFill>
                          <a:effectLst/>
                          <a:latin typeface="+mn-lt"/>
                          <a:ea typeface="+mn-ea"/>
                          <a:cs typeface="+mn-cs"/>
                        </a:rPr>
                        <a:t>BioSyn</a:t>
                      </a:r>
                      <a:r>
                        <a:rPr lang="en-US" sz="1100" b="1" i="0" u="none" kern="1200" baseline="30000" noProof="0" dirty="0">
                          <a:solidFill>
                            <a:schemeClr val="tx2"/>
                          </a:solidFill>
                          <a:effectLst/>
                          <a:latin typeface="+mn-lt"/>
                          <a:ea typeface="+mn-ea"/>
                          <a:cs typeface="+mn-cs"/>
                        </a:rPr>
                        <a:t>™</a:t>
                      </a:r>
                      <a:r>
                        <a:rPr lang="en-US" sz="1100" b="1" i="0" u="none" kern="1200" baseline="0" noProof="0" dirty="0">
                          <a:solidFill>
                            <a:schemeClr val="tx1"/>
                          </a:solidFill>
                          <a:effectLst/>
                          <a:latin typeface="+mn-lt"/>
                          <a:ea typeface="+mn-ea"/>
                          <a:cs typeface="+mn-cs"/>
                        </a:rPr>
                        <a:t> </a:t>
                      </a:r>
                      <a:r>
                        <a:rPr lang="en-US" sz="1100" b="0" i="0" u="none" kern="1200" baseline="0" noProof="0" dirty="0">
                          <a:solidFill>
                            <a:schemeClr val="bg2"/>
                          </a:solidFill>
                          <a:effectLst/>
                          <a:latin typeface="+mn-lt"/>
                          <a:ea typeface="+mn-ea"/>
                          <a:cs typeface="+mn-cs"/>
                        </a:rPr>
                        <a:t>-</a:t>
                      </a:r>
                      <a:r>
                        <a:rPr lang="en-US" sz="1100" b="1" i="0" u="none" kern="1200" baseline="0" noProof="0" dirty="0">
                          <a:solidFill>
                            <a:schemeClr val="bg2"/>
                          </a:solidFill>
                          <a:effectLst/>
                          <a:latin typeface="+mn-lt"/>
                          <a:ea typeface="+mn-ea"/>
                          <a:cs typeface="+mn-cs"/>
                        </a:rPr>
                        <a:t> </a:t>
                      </a:r>
                      <a:r>
                        <a:rPr lang="en-US" sz="1100" i="0" kern="1200" baseline="0" noProof="0" dirty="0">
                          <a:solidFill>
                            <a:schemeClr val="bg2"/>
                          </a:solidFill>
                          <a:effectLst/>
                          <a:latin typeface="+mn-lt"/>
                          <a:ea typeface="+mn-ea"/>
                          <a:cs typeface="+mn-cs"/>
                        </a:rPr>
                        <a:t>DNA/RNA and peptide synthesis </a:t>
                      </a:r>
                    </a:p>
                    <a:p>
                      <a:pPr marL="117475" marR="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u="none" kern="1200" baseline="0" noProof="0" dirty="0">
                          <a:solidFill>
                            <a:schemeClr val="tx2"/>
                          </a:solidFill>
                          <a:effectLst/>
                          <a:latin typeface="+mn-lt"/>
                          <a:ea typeface="+mn-ea"/>
                          <a:cs typeface="+mn-cs"/>
                        </a:rPr>
                        <a:t>B&amp;J Brand </a:t>
                      </a:r>
                      <a:r>
                        <a:rPr lang="en-US" sz="1100" i="0" kern="1200" baseline="0" noProof="0" dirty="0">
                          <a:solidFill>
                            <a:schemeClr val="bg2"/>
                          </a:solidFill>
                          <a:effectLst/>
                          <a:latin typeface="+mn-lt"/>
                          <a:ea typeface="+mn-ea"/>
                          <a:cs typeface="+mn-cs"/>
                        </a:rPr>
                        <a:t>- Chromatography, spectrometry, synthesis and combinatorial chemistry</a:t>
                      </a:r>
                    </a:p>
                    <a:p>
                      <a:pPr marL="117475" marR="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u="none" kern="1200" baseline="0" dirty="0">
                          <a:solidFill>
                            <a:schemeClr val="tx2"/>
                          </a:solidFill>
                          <a:effectLst/>
                          <a:latin typeface="+mn-lt"/>
                          <a:ea typeface="+mn-ea"/>
                          <a:cs typeface="+mn-cs"/>
                        </a:rPr>
                        <a:t>B&amp;J GC</a:t>
                      </a:r>
                      <a:r>
                        <a:rPr lang="en-US" sz="1100" b="1" i="0" u="none" kern="1200" baseline="30000" dirty="0">
                          <a:solidFill>
                            <a:schemeClr val="tx2"/>
                          </a:solidFill>
                          <a:effectLst/>
                          <a:latin typeface="+mn-lt"/>
                          <a:ea typeface="+mn-ea"/>
                          <a:cs typeface="+mn-cs"/>
                        </a:rPr>
                        <a:t>2</a:t>
                      </a:r>
                      <a:r>
                        <a:rPr lang="en-US" sz="1100" b="1" i="0" u="none" kern="1200" baseline="0" dirty="0">
                          <a:solidFill>
                            <a:schemeClr val="tx2"/>
                          </a:solidFill>
                          <a:effectLst/>
                          <a:latin typeface="+mn-lt"/>
                          <a:ea typeface="+mn-ea"/>
                          <a:cs typeface="+mn-cs"/>
                        </a:rPr>
                        <a:t> </a:t>
                      </a:r>
                      <a:r>
                        <a:rPr lang="en-US" sz="1100" dirty="0">
                          <a:solidFill>
                            <a:schemeClr val="bg2"/>
                          </a:solidFill>
                        </a:rPr>
                        <a:t>- Gas chromatography</a:t>
                      </a:r>
                    </a:p>
                    <a:p>
                      <a:pPr marL="117475" marR="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kern="1200" baseline="0" noProof="0" dirty="0">
                          <a:solidFill>
                            <a:schemeClr val="tx2"/>
                          </a:solidFill>
                          <a:effectLst/>
                          <a:latin typeface="+mn-lt"/>
                          <a:ea typeface="+mn-ea"/>
                          <a:cs typeface="+mn-cs"/>
                        </a:rPr>
                        <a:t>Anhydrous</a:t>
                      </a:r>
                      <a:r>
                        <a:rPr lang="en-US" sz="1100" b="1" i="0" kern="1200" baseline="0" noProof="0" dirty="0">
                          <a:solidFill>
                            <a:schemeClr val="tx1"/>
                          </a:solidFill>
                          <a:effectLst/>
                          <a:latin typeface="+mn-lt"/>
                          <a:ea typeface="+mn-ea"/>
                          <a:cs typeface="+mn-cs"/>
                        </a:rPr>
                        <a:t> </a:t>
                      </a:r>
                      <a:r>
                        <a:rPr lang="en-US" sz="1100" b="0" i="0" kern="1200" baseline="0" noProof="0" dirty="0">
                          <a:solidFill>
                            <a:schemeClr val="bg2"/>
                          </a:solidFill>
                          <a:effectLst/>
                          <a:latin typeface="+mn-lt"/>
                          <a:ea typeface="+mn-ea"/>
                          <a:cs typeface="+mn-cs"/>
                        </a:rPr>
                        <a:t>-</a:t>
                      </a:r>
                      <a:r>
                        <a:rPr lang="en-US" sz="1100" b="1" i="0" kern="1200" baseline="0" noProof="0" dirty="0">
                          <a:solidFill>
                            <a:schemeClr val="bg2"/>
                          </a:solidFill>
                          <a:effectLst/>
                          <a:latin typeface="+mn-lt"/>
                          <a:ea typeface="+mn-ea"/>
                          <a:cs typeface="+mn-cs"/>
                        </a:rPr>
                        <a:t> </a:t>
                      </a:r>
                      <a:r>
                        <a:rPr lang="en-US" sz="1100" i="0" kern="1200" baseline="0" noProof="0" dirty="0">
                          <a:solidFill>
                            <a:schemeClr val="bg2"/>
                          </a:solidFill>
                          <a:effectLst/>
                          <a:latin typeface="+mn-lt"/>
                          <a:ea typeface="+mn-ea"/>
                          <a:cs typeface="+mn-cs"/>
                        </a:rPr>
                        <a:t>Organic synthesis, organometallic, and combinatorial chemistry</a:t>
                      </a:r>
                    </a:p>
                    <a:p>
                      <a:pPr marL="117475" marR="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kern="1200" baseline="0" noProof="0" dirty="0">
                          <a:solidFill>
                            <a:schemeClr val="tx2"/>
                          </a:solidFill>
                          <a:effectLst/>
                          <a:latin typeface="+mn-lt"/>
                          <a:ea typeface="+mn-ea"/>
                          <a:cs typeface="+mn-cs"/>
                        </a:rPr>
                        <a:t>Honeywell LabReady™ Blends</a:t>
                      </a:r>
                    </a:p>
                    <a:p>
                      <a:pPr marL="117475" marR="0" lvl="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u="none" kern="1200" baseline="0" dirty="0">
                          <a:solidFill>
                            <a:schemeClr val="tx2"/>
                          </a:solidFill>
                          <a:effectLst/>
                          <a:latin typeface="Arial"/>
                          <a:ea typeface="+mn-ea"/>
                          <a:cs typeface="+mn-cs"/>
                        </a:rPr>
                        <a:t>B&amp;J Purified Plus</a:t>
                      </a:r>
                      <a:endParaRPr lang="en-US" sz="1100" b="1" i="0" u="none" kern="1200" baseline="0" noProof="0" dirty="0">
                        <a:solidFill>
                          <a:schemeClr val="tx2"/>
                        </a:solidFill>
                        <a:effectLst/>
                        <a:latin typeface="Arial"/>
                        <a:ea typeface="+mn-ea"/>
                        <a:cs typeface="+mn-cs"/>
                      </a:endParaRPr>
                    </a:p>
                  </a:txBody>
                  <a:tcPr marT="91440" marB="91440">
                    <a:lnL w="5715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Chromasolv™</a:t>
                      </a:r>
                      <a:r>
                        <a:rPr lang="en-US" sz="1100" i="0" kern="1200" baseline="0" noProof="0" dirty="0">
                          <a:solidFill>
                            <a:schemeClr val="tx1"/>
                          </a:solidFill>
                          <a:effectLst/>
                          <a:latin typeface="+mn-lt"/>
                          <a:ea typeface="+mn-ea"/>
                          <a:cs typeface="+mn-cs"/>
                        </a:rPr>
                        <a:t> </a:t>
                      </a:r>
                      <a:r>
                        <a:rPr lang="en-US" sz="1100" i="0" kern="1200" baseline="0" noProof="0" dirty="0">
                          <a:solidFill>
                            <a:schemeClr val="bg2"/>
                          </a:solidFill>
                          <a:effectLst/>
                          <a:latin typeface="+mn-lt"/>
                          <a:ea typeface="+mn-ea"/>
                          <a:cs typeface="+mn-cs"/>
                        </a:rPr>
                        <a:t>- Chromatography (LC-MS, UHPLC, GC and GC headspace )</a:t>
                      </a:r>
                    </a:p>
                    <a:p>
                      <a:pPr marL="117475" marR="0" indent="-117475" algn="l" defTabSz="4572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a:pPr>
                      <a:r>
                        <a:rPr lang="en-US" sz="1100" b="1" i="0" noProof="0" dirty="0">
                          <a:solidFill>
                            <a:schemeClr val="tx2"/>
                          </a:solidFill>
                          <a:latin typeface="+mn-lt"/>
                        </a:rPr>
                        <a:t>Spectroscopy</a:t>
                      </a:r>
                      <a:r>
                        <a:rPr lang="en-US" sz="1100" b="1" i="0" baseline="0" noProof="0" dirty="0">
                          <a:solidFill>
                            <a:schemeClr val="tx2"/>
                          </a:solidFill>
                          <a:latin typeface="+mn-lt"/>
                        </a:rPr>
                        <a:t> </a:t>
                      </a:r>
                      <a:r>
                        <a:rPr lang="en-US" sz="1100" b="0" i="0" baseline="0" noProof="0" dirty="0">
                          <a:solidFill>
                            <a:schemeClr val="bg2"/>
                          </a:solidFill>
                          <a:latin typeface="+mn-lt"/>
                        </a:rPr>
                        <a:t>-</a:t>
                      </a:r>
                      <a:r>
                        <a:rPr lang="en-US" sz="1100" b="1" i="0" baseline="0" noProof="0" dirty="0">
                          <a:solidFill>
                            <a:schemeClr val="bg2"/>
                          </a:solidFill>
                          <a:latin typeface="+mn-lt"/>
                        </a:rPr>
                        <a:t> </a:t>
                      </a:r>
                      <a:r>
                        <a:rPr lang="en-US" sz="1100" i="0" baseline="0" noProof="0" dirty="0">
                          <a:solidFill>
                            <a:schemeClr val="bg2"/>
                          </a:solidFill>
                          <a:latin typeface="+mn-lt"/>
                        </a:rPr>
                        <a:t>IR and UV-Vis </a:t>
                      </a:r>
                      <a:r>
                        <a:rPr lang="en-US" sz="1100" i="0" kern="1200" baseline="0" noProof="0" dirty="0">
                          <a:solidFill>
                            <a:schemeClr val="bg2"/>
                          </a:solidFill>
                          <a:effectLst/>
                          <a:latin typeface="+mn-lt"/>
                          <a:ea typeface="+mn-ea"/>
                          <a:cs typeface="+mn-cs"/>
                        </a:rPr>
                        <a:t>applications</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ACS and Pharmacopoeia Grade</a:t>
                      </a:r>
                      <a:r>
                        <a:rPr lang="en-US" sz="1100" i="0" kern="1200" baseline="0" noProof="0" dirty="0">
                          <a:solidFill>
                            <a:schemeClr val="tx2"/>
                          </a:solidFill>
                          <a:effectLst/>
                          <a:latin typeface="+mn-lt"/>
                          <a:ea typeface="+mn-ea"/>
                          <a:cs typeface="+mn-cs"/>
                        </a:rPr>
                        <a:t> </a:t>
                      </a:r>
                      <a:r>
                        <a:rPr lang="en-US" sz="1100" i="0" kern="1200" baseline="0" noProof="0" dirty="0">
                          <a:solidFill>
                            <a:schemeClr val="bg2"/>
                          </a:solidFill>
                          <a:effectLst/>
                          <a:latin typeface="+mn-lt"/>
                          <a:ea typeface="+mn-ea"/>
                          <a:cs typeface="+mn-cs"/>
                        </a:rPr>
                        <a:t>- Industrial and pharmaceutical applications</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TraceSELECT</a:t>
                      </a:r>
                      <a:r>
                        <a:rPr lang="en-US" sz="1100" b="1" i="0" kern="1200" baseline="30000" noProof="0" dirty="0">
                          <a:solidFill>
                            <a:schemeClr val="tx2"/>
                          </a:solidFill>
                          <a:effectLst/>
                          <a:latin typeface="+mn-lt"/>
                          <a:ea typeface="+mn-ea"/>
                          <a:cs typeface="+mn-cs"/>
                        </a:rPr>
                        <a:t>™</a:t>
                      </a:r>
                      <a:r>
                        <a:rPr lang="en-US" sz="1100" b="1" i="0" kern="1200" baseline="0" noProof="0" dirty="0">
                          <a:solidFill>
                            <a:schemeClr val="tx2"/>
                          </a:solidFill>
                          <a:effectLst/>
                          <a:latin typeface="+mn-lt"/>
                          <a:ea typeface="+mn-ea"/>
                          <a:cs typeface="+mn-cs"/>
                        </a:rPr>
                        <a:t> Solvents </a:t>
                      </a:r>
                      <a:r>
                        <a:rPr lang="en-US" sz="1100" b="0" i="0" kern="1200" baseline="0" noProof="0" dirty="0">
                          <a:solidFill>
                            <a:schemeClr val="bg2"/>
                          </a:solidFill>
                          <a:effectLst/>
                          <a:latin typeface="+mn-lt"/>
                          <a:ea typeface="+mn-ea"/>
                          <a:cs typeface="+mn-cs"/>
                        </a:rPr>
                        <a:t>-</a:t>
                      </a:r>
                      <a:r>
                        <a:rPr lang="en-US" sz="1100" b="1" i="0" kern="1200" baseline="0" noProof="0" dirty="0">
                          <a:solidFill>
                            <a:schemeClr val="bg2"/>
                          </a:solidFill>
                          <a:effectLst/>
                          <a:latin typeface="+mn-lt"/>
                          <a:ea typeface="+mn-ea"/>
                          <a:cs typeface="+mn-cs"/>
                        </a:rPr>
                        <a:t> </a:t>
                      </a:r>
                      <a:r>
                        <a:rPr lang="en-US" sz="1100" b="0" i="0" kern="1200" baseline="0" noProof="0" dirty="0">
                          <a:solidFill>
                            <a:schemeClr val="bg2"/>
                          </a:solidFill>
                          <a:effectLst/>
                          <a:latin typeface="+mn-lt"/>
                          <a:ea typeface="+mn-ea"/>
                          <a:cs typeface="+mn-cs"/>
                        </a:rPr>
                        <a:t>Trace and low-metal content analysis</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Acids/bases, salts</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Analytical Standards</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Buffers and Volumetric Solutions</a:t>
                      </a:r>
                      <a:r>
                        <a:rPr lang="en-US" sz="1100" b="0" i="0" kern="1200" baseline="0" noProof="0" dirty="0">
                          <a:solidFill>
                            <a:schemeClr val="tx2"/>
                          </a:solidFill>
                          <a:effectLst/>
                          <a:latin typeface="+mn-lt"/>
                          <a:ea typeface="+mn-ea"/>
                          <a:cs typeface="+mn-cs"/>
                        </a:rPr>
                        <a:t> </a:t>
                      </a:r>
                      <a:r>
                        <a:rPr lang="en-US" sz="1100" i="0" kern="1200" baseline="0" noProof="0" dirty="0">
                          <a:solidFill>
                            <a:schemeClr val="bg2"/>
                          </a:solidFill>
                          <a:effectLst/>
                          <a:latin typeface="Arial"/>
                          <a:ea typeface="+mn-ea"/>
                          <a:cs typeface="+mn-cs"/>
                        </a:rPr>
                        <a:t>-</a:t>
                      </a:r>
                      <a:r>
                        <a:rPr lang="en-US" sz="1100" b="0" i="0" kern="1200" baseline="0" noProof="0" dirty="0">
                          <a:solidFill>
                            <a:schemeClr val="bg2"/>
                          </a:solidFill>
                          <a:effectLst/>
                          <a:latin typeface="+mn-lt"/>
                          <a:ea typeface="+mn-ea"/>
                          <a:cs typeface="+mn-cs"/>
                        </a:rPr>
                        <a:t> </a:t>
                      </a:r>
                      <a:r>
                        <a:rPr lang="en-US" sz="1100" i="0" kern="1200" baseline="0" noProof="0" dirty="0">
                          <a:solidFill>
                            <a:schemeClr val="bg2"/>
                          </a:solidFill>
                          <a:effectLst/>
                          <a:latin typeface="+mn-lt"/>
                          <a:ea typeface="+mn-ea"/>
                          <a:cs typeface="+mn-cs"/>
                        </a:rPr>
                        <a:t>Concentrates and ready-to-use</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Hydranal</a:t>
                      </a:r>
                      <a:r>
                        <a:rPr lang="en-US" sz="1100" b="1" i="0" kern="1200" baseline="30000" noProof="0" dirty="0">
                          <a:solidFill>
                            <a:schemeClr val="tx2"/>
                          </a:solidFill>
                          <a:effectLst/>
                          <a:latin typeface="+mn-lt"/>
                          <a:ea typeface="+mn-ea"/>
                          <a:cs typeface="+mn-cs"/>
                        </a:rPr>
                        <a:t>™</a:t>
                      </a:r>
                      <a:r>
                        <a:rPr lang="en-US" sz="1100" i="0" kern="1200" baseline="30000" noProof="0" dirty="0">
                          <a:solidFill>
                            <a:schemeClr val="tx2"/>
                          </a:solidFill>
                          <a:effectLst/>
                          <a:latin typeface="+mn-lt"/>
                          <a:ea typeface="+mn-ea"/>
                          <a:cs typeface="+mn-cs"/>
                        </a:rPr>
                        <a:t> </a:t>
                      </a:r>
                      <a:r>
                        <a:rPr lang="en-US" sz="1100" i="0" kern="1200" baseline="0" noProof="0" dirty="0">
                          <a:solidFill>
                            <a:schemeClr val="bg2"/>
                          </a:solidFill>
                          <a:effectLst/>
                          <a:latin typeface="+mn-lt"/>
                          <a:ea typeface="+mn-ea"/>
                          <a:cs typeface="+mn-cs"/>
                        </a:rPr>
                        <a:t>- Reagents and standards for Karl Fischer titration</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TraceSELECT</a:t>
                      </a:r>
                      <a:r>
                        <a:rPr lang="en-US" sz="1100" b="1" i="0" kern="1200" baseline="30000" noProof="0" dirty="0">
                          <a:solidFill>
                            <a:schemeClr val="tx2"/>
                          </a:solidFill>
                          <a:effectLst/>
                          <a:latin typeface="+mn-lt"/>
                          <a:ea typeface="+mn-ea"/>
                          <a:cs typeface="+mn-cs"/>
                        </a:rPr>
                        <a:t>™</a:t>
                      </a:r>
                      <a:r>
                        <a:rPr lang="en-US" sz="1100" b="1" i="0" kern="1200" baseline="0" noProof="0" dirty="0">
                          <a:solidFill>
                            <a:schemeClr val="tx2"/>
                          </a:solidFill>
                          <a:effectLst/>
                          <a:latin typeface="+mn-lt"/>
                          <a:ea typeface="+mn-ea"/>
                          <a:cs typeface="+mn-cs"/>
                        </a:rPr>
                        <a:t> Inorganics </a:t>
                      </a:r>
                      <a:r>
                        <a:rPr lang="en-US" sz="1100" b="0" i="0" kern="1200" baseline="0" noProof="0" dirty="0">
                          <a:solidFill>
                            <a:schemeClr val="bg2"/>
                          </a:solidFill>
                          <a:effectLst/>
                          <a:latin typeface="+mn-lt"/>
                          <a:ea typeface="+mn-ea"/>
                          <a:cs typeface="+mn-cs"/>
                        </a:rPr>
                        <a:t>-</a:t>
                      </a:r>
                      <a:r>
                        <a:rPr lang="en-US" sz="1100" b="1" i="0" kern="1200" baseline="0" noProof="0" dirty="0">
                          <a:solidFill>
                            <a:schemeClr val="bg2"/>
                          </a:solidFill>
                          <a:effectLst/>
                          <a:latin typeface="+mn-lt"/>
                          <a:ea typeface="+mn-ea"/>
                          <a:cs typeface="+mn-cs"/>
                        </a:rPr>
                        <a:t> </a:t>
                      </a:r>
                      <a:r>
                        <a:rPr lang="en-US" sz="1100" b="0" i="0" kern="1200" baseline="0" noProof="0" dirty="0">
                          <a:solidFill>
                            <a:schemeClr val="bg2"/>
                          </a:solidFill>
                          <a:effectLst/>
                          <a:latin typeface="+mn-lt"/>
                          <a:ea typeface="+mn-ea"/>
                          <a:cs typeface="+mn-cs"/>
                        </a:rPr>
                        <a:t>T</a:t>
                      </a:r>
                      <a:r>
                        <a:rPr lang="en-US" sz="1100" i="0" kern="1200" baseline="0" noProof="0" dirty="0">
                          <a:solidFill>
                            <a:schemeClr val="bg2"/>
                          </a:solidFill>
                          <a:effectLst/>
                          <a:latin typeface="+mn-lt"/>
                          <a:ea typeface="+mn-ea"/>
                          <a:cs typeface="+mn-cs"/>
                        </a:rPr>
                        <a:t>race and low-metal content analysis</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Consumables</a:t>
                      </a:r>
                      <a:r>
                        <a:rPr lang="en-US" sz="1100" i="0" kern="1200" baseline="0" noProof="0" dirty="0">
                          <a:solidFill>
                            <a:schemeClr val="tx1"/>
                          </a:solidFill>
                          <a:effectLst/>
                          <a:latin typeface="+mn-lt"/>
                          <a:ea typeface="+mn-ea"/>
                          <a:cs typeface="+mn-cs"/>
                        </a:rPr>
                        <a:t> </a:t>
                      </a:r>
                      <a:r>
                        <a:rPr lang="en-US" sz="1100" i="0" kern="1200" baseline="0" noProof="0" dirty="0">
                          <a:solidFill>
                            <a:schemeClr val="bg2"/>
                          </a:solidFill>
                          <a:effectLst/>
                          <a:latin typeface="+mn-lt"/>
                          <a:ea typeface="+mn-ea"/>
                          <a:cs typeface="+mn-cs"/>
                        </a:rPr>
                        <a:t>for purification (SPE, </a:t>
                      </a:r>
                      <a:r>
                        <a:rPr lang="en-US" sz="1100" i="0" kern="1200" baseline="0" noProof="0" dirty="0" err="1">
                          <a:solidFill>
                            <a:schemeClr val="bg2"/>
                          </a:solidFill>
                          <a:effectLst/>
                          <a:latin typeface="+mn-lt"/>
                          <a:ea typeface="+mn-ea"/>
                          <a:cs typeface="+mn-cs"/>
                        </a:rPr>
                        <a:t>QuEChERS</a:t>
                      </a:r>
                      <a:r>
                        <a:rPr lang="en-US" sz="1100" i="0" kern="1200" baseline="0" noProof="0" dirty="0">
                          <a:solidFill>
                            <a:schemeClr val="bg2"/>
                          </a:solidFill>
                          <a:effectLst/>
                          <a:latin typeface="+mn-lt"/>
                          <a:ea typeface="+mn-ea"/>
                          <a:cs typeface="+mn-cs"/>
                        </a:rPr>
                        <a:t>)</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Solvents</a:t>
                      </a:r>
                      <a:r>
                        <a:rPr lang="en-US" sz="1100" i="0" kern="1200" baseline="0" noProof="0" dirty="0">
                          <a:solidFill>
                            <a:schemeClr val="tx2"/>
                          </a:solidFill>
                          <a:effectLst/>
                          <a:latin typeface="+mn-lt"/>
                          <a:ea typeface="+mn-ea"/>
                          <a:cs typeface="+mn-cs"/>
                        </a:rPr>
                        <a:t> </a:t>
                      </a:r>
                      <a:r>
                        <a:rPr lang="en-US" sz="1100" i="0" kern="1200" baseline="0" noProof="0" dirty="0">
                          <a:solidFill>
                            <a:schemeClr val="bg2"/>
                          </a:solidFill>
                          <a:effectLst/>
                          <a:latin typeface="+mn-lt"/>
                          <a:ea typeface="+mn-ea"/>
                          <a:cs typeface="+mn-cs"/>
                        </a:rPr>
                        <a:t>- ACS specific use (HPLC), ACS general use, histology, and reagent grade for other industrial applications</a:t>
                      </a:r>
                    </a:p>
                    <a:p>
                      <a:pPr marL="117475" indent="-117475">
                        <a:lnSpc>
                          <a:spcPct val="100000"/>
                        </a:lnSpc>
                        <a:spcBef>
                          <a:spcPts val="300"/>
                        </a:spcBef>
                        <a:spcAft>
                          <a:spcPts val="0"/>
                        </a:spcAft>
                        <a:buClr>
                          <a:schemeClr val="tx2"/>
                        </a:buClr>
                        <a:buFont typeface="Arial" panose="020B0604020202020204" pitchFamily="34" charset="0"/>
                        <a:buChar char="•"/>
                      </a:pPr>
                      <a:r>
                        <a:rPr lang="en-US" sz="1100" b="1" i="0" kern="1200" baseline="0" noProof="0" dirty="0">
                          <a:solidFill>
                            <a:schemeClr val="tx2"/>
                          </a:solidFill>
                          <a:effectLst/>
                          <a:latin typeface="+mn-lt"/>
                          <a:ea typeface="+mn-ea"/>
                          <a:cs typeface="+mn-cs"/>
                        </a:rPr>
                        <a:t>Inorganics</a:t>
                      </a:r>
                      <a:r>
                        <a:rPr lang="en-US" sz="1100" i="0" kern="1200" baseline="0" noProof="0" dirty="0">
                          <a:solidFill>
                            <a:schemeClr val="tx2"/>
                          </a:solidFill>
                          <a:effectLst/>
                          <a:latin typeface="+mn-lt"/>
                          <a:ea typeface="+mn-ea"/>
                          <a:cs typeface="+mn-cs"/>
                        </a:rPr>
                        <a:t> </a:t>
                      </a:r>
                      <a:r>
                        <a:rPr lang="en-US" sz="1100" i="0" kern="1200" baseline="0" noProof="0" dirty="0">
                          <a:solidFill>
                            <a:schemeClr val="bg2"/>
                          </a:solidFill>
                          <a:effectLst/>
                          <a:latin typeface="+mn-lt"/>
                          <a:ea typeface="+mn-ea"/>
                          <a:cs typeface="+mn-cs"/>
                        </a:rPr>
                        <a:t>- Inorganic chemistry including essential acids and bases, salts, metals and elements, and reagents for chemical reactions</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1200" b="1" i="0" noProof="0" dirty="0">
                          <a:solidFill>
                            <a:schemeClr val="tx2"/>
                          </a:solidFill>
                          <a:latin typeface="+mn-lt"/>
                        </a:rPr>
                        <a:t>Services &amp; Technology</a:t>
                      </a:r>
                    </a:p>
                  </a:txBody>
                  <a:tcPr marL="0" marT="91440" marB="91440" anchor="ctr">
                    <a:lnL>
                      <a:noFill/>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b="1" i="0" kern="1200" noProof="0" dirty="0">
                          <a:solidFill>
                            <a:schemeClr val="bg2"/>
                          </a:solidFill>
                          <a:latin typeface="+mn-lt"/>
                          <a:ea typeface="+mn-ea"/>
                          <a:cs typeface="+mn-cs"/>
                        </a:rPr>
                        <a:t>Returnable Container Program </a:t>
                      </a:r>
                      <a:r>
                        <a:rPr lang="en-US" sz="1100" b="0" i="0" kern="1200" noProof="0" dirty="0">
                          <a:solidFill>
                            <a:schemeClr val="bg2"/>
                          </a:solidFill>
                          <a:latin typeface="+mn-lt"/>
                          <a:ea typeface="+mn-ea"/>
                          <a:cs typeface="+mn-cs"/>
                        </a:rPr>
                        <a:t>for B&amp;J solvents and </a:t>
                      </a:r>
                      <a:r>
                        <a:rPr lang="en-US" sz="1100" b="0" i="0" u="none" kern="1200" baseline="0" noProof="0" dirty="0">
                          <a:solidFill>
                            <a:schemeClr val="bg2"/>
                          </a:solidFill>
                          <a:effectLst/>
                          <a:latin typeface="+mn-lt"/>
                          <a:ea typeface="+mn-ea"/>
                          <a:cs typeface="+mn-cs"/>
                        </a:rPr>
                        <a:t>BioSyn</a:t>
                      </a:r>
                      <a:r>
                        <a:rPr lang="en-US" sz="1100" b="0" i="0" u="none" kern="1200" baseline="30000" noProof="0" dirty="0">
                          <a:solidFill>
                            <a:schemeClr val="bg2"/>
                          </a:solidFill>
                          <a:effectLst/>
                          <a:latin typeface="+mn-lt"/>
                          <a:ea typeface="+mn-ea"/>
                          <a:cs typeface="+mn-cs"/>
                        </a:rPr>
                        <a:t>™</a:t>
                      </a:r>
                      <a:r>
                        <a:rPr lang="en-US" sz="1100" b="0" i="0" u="none" kern="1200" baseline="0" noProof="0" dirty="0">
                          <a:solidFill>
                            <a:schemeClr val="bg2"/>
                          </a:solidFill>
                          <a:effectLst/>
                          <a:latin typeface="+mn-lt"/>
                          <a:ea typeface="+mn-ea"/>
                          <a:cs typeface="+mn-cs"/>
                        </a:rPr>
                        <a:t> Solvents and Blends</a:t>
                      </a: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bg2"/>
                          </a:solidFill>
                          <a:effectLst/>
                          <a:uLnTx/>
                          <a:uFillTx/>
                          <a:latin typeface="Arial"/>
                          <a:ea typeface="+mn-ea"/>
                          <a:cs typeface="+mn-cs"/>
                        </a:rPr>
                        <a:t>Honeywell LabReady</a:t>
                      </a:r>
                      <a:r>
                        <a:rPr kumimoji="0" lang="en-US" sz="1100" b="1" i="0" u="none" strike="noStrike" kern="1200" cap="none" spc="0" normalizeH="0" baseline="30000" noProof="0" dirty="0">
                          <a:ln>
                            <a:noFill/>
                          </a:ln>
                          <a:solidFill>
                            <a:schemeClr val="bg2"/>
                          </a:solidFill>
                          <a:effectLst/>
                          <a:uLnTx/>
                          <a:uFillTx/>
                          <a:latin typeface="Arial"/>
                          <a:ea typeface="+mn-ea"/>
                          <a:cs typeface="+mn-cs"/>
                        </a:rPr>
                        <a:t>™</a:t>
                      </a:r>
                      <a:r>
                        <a:rPr kumimoji="0" lang="en-US" sz="1100" b="1" i="0" u="none" strike="noStrike" kern="1200" cap="none" spc="0" normalizeH="0" baseline="0" noProof="0" dirty="0">
                          <a:ln>
                            <a:noFill/>
                          </a:ln>
                          <a:solidFill>
                            <a:schemeClr val="bg2"/>
                          </a:solidFill>
                          <a:effectLst/>
                          <a:uLnTx/>
                          <a:uFillTx/>
                          <a:latin typeface="Arial"/>
                          <a:ea typeface="+mn-ea"/>
                          <a:cs typeface="+mn-cs"/>
                        </a:rPr>
                        <a:t> Blends </a:t>
                      </a:r>
                      <a:r>
                        <a:rPr kumimoji="0" lang="en-US" sz="1100" b="0" i="0" u="none" strike="noStrike" kern="1200" cap="none" spc="0" normalizeH="0" baseline="0" noProof="0" dirty="0">
                          <a:ln>
                            <a:noFill/>
                          </a:ln>
                          <a:solidFill>
                            <a:schemeClr val="bg2"/>
                          </a:solidFill>
                          <a:effectLst/>
                          <a:uLnTx/>
                          <a:uFillTx/>
                          <a:latin typeface="Arial"/>
                          <a:ea typeface="+mn-ea"/>
                          <a:cs typeface="+mn-cs"/>
                        </a:rPr>
                        <a:t>customer-specific blends using proprietary, closed-loop blending technology</a:t>
                      </a:r>
                    </a:p>
                  </a:txBody>
                  <a:tcPr marT="91440" marB="91440">
                    <a:lnL w="5715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100" b="1" i="0" kern="1200" noProof="0" dirty="0">
                          <a:solidFill>
                            <a:schemeClr val="bg2"/>
                          </a:solidFill>
                          <a:latin typeface="+mn-lt"/>
                          <a:ea typeface="+mn-ea"/>
                          <a:cs typeface="+mn-cs"/>
                        </a:rPr>
                        <a:t>Returnable Container Program </a:t>
                      </a:r>
                      <a:r>
                        <a:rPr lang="en-US" sz="1100" i="0" kern="1200" noProof="0" dirty="0">
                          <a:solidFill>
                            <a:schemeClr val="bg2"/>
                          </a:solidFill>
                          <a:latin typeface="+mn-lt"/>
                          <a:ea typeface="+mn-ea"/>
                          <a:cs typeface="+mn-cs"/>
                        </a:rPr>
                        <a:t>reduces carbon footprint while saving time and money</a:t>
                      </a: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bg2"/>
                          </a:solidFill>
                          <a:effectLst/>
                          <a:uLnTx/>
                          <a:uFillTx/>
                          <a:latin typeface="+mn-lt"/>
                          <a:ea typeface="+mn-ea"/>
                          <a:cs typeface="+mn-cs"/>
                        </a:rPr>
                        <a:t>Honeywell LabReady</a:t>
                      </a:r>
                      <a:r>
                        <a:rPr kumimoji="0" lang="en-US" sz="1100" b="1" i="0" u="none" strike="noStrike" kern="1200" cap="none" spc="0" normalizeH="0" baseline="30000" noProof="0" dirty="0">
                          <a:ln>
                            <a:noFill/>
                          </a:ln>
                          <a:solidFill>
                            <a:schemeClr val="bg2"/>
                          </a:solidFill>
                          <a:effectLst/>
                          <a:uLnTx/>
                          <a:uFillTx/>
                          <a:latin typeface="+mn-lt"/>
                          <a:ea typeface="+mn-ea"/>
                          <a:cs typeface="+mn-cs"/>
                        </a:rPr>
                        <a:t>™</a:t>
                      </a:r>
                      <a:r>
                        <a:rPr kumimoji="0" lang="en-US" sz="1100" b="1" i="0" u="none" strike="noStrike" kern="1200" cap="none" spc="0" normalizeH="0" baseline="0" noProof="0" dirty="0">
                          <a:ln>
                            <a:noFill/>
                          </a:ln>
                          <a:solidFill>
                            <a:schemeClr val="bg2"/>
                          </a:solidFill>
                          <a:effectLst/>
                          <a:uLnTx/>
                          <a:uFillTx/>
                          <a:latin typeface="+mn-lt"/>
                          <a:ea typeface="+mn-ea"/>
                          <a:cs typeface="+mn-cs"/>
                        </a:rPr>
                        <a:t> </a:t>
                      </a:r>
                      <a:r>
                        <a:rPr kumimoji="0" lang="en-US" sz="1100" b="1" i="0" u="none" strike="noStrike" kern="1200" cap="none" spc="0" normalizeH="0" baseline="0" noProof="0" dirty="0">
                          <a:ln>
                            <a:noFill/>
                          </a:ln>
                          <a:solidFill>
                            <a:schemeClr val="bg2"/>
                          </a:solidFill>
                          <a:effectLst/>
                          <a:uLnTx/>
                          <a:uFillTx/>
                          <a:latin typeface="Arial"/>
                          <a:ea typeface="+mn-ea"/>
                          <a:cs typeface="+mn-cs"/>
                        </a:rPr>
                        <a:t>Blends </a:t>
                      </a:r>
                      <a:r>
                        <a:rPr kumimoji="0" lang="en-US" sz="1100" b="0" i="0" u="none" strike="noStrike" kern="1200" cap="none" spc="0" normalizeH="0" baseline="0" noProof="0" dirty="0">
                          <a:ln>
                            <a:noFill/>
                          </a:ln>
                          <a:solidFill>
                            <a:schemeClr val="bg2"/>
                          </a:solidFill>
                          <a:effectLst/>
                          <a:uLnTx/>
                          <a:uFillTx/>
                          <a:latin typeface="+mn-lt"/>
                          <a:ea typeface="+mn-ea"/>
                          <a:cs typeface="+mn-cs"/>
                        </a:rPr>
                        <a:t>customer-specific blends using proprietary, closed-loop blending technology </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bg2"/>
                          </a:solidFill>
                          <a:effectLst/>
                          <a:uLnTx/>
                          <a:uFillTx/>
                          <a:latin typeface="+mn-lt"/>
                          <a:ea typeface="+mn-ea"/>
                          <a:cs typeface="+mn-cs"/>
                        </a:rPr>
                        <a:t>Special Packaging Technology </a:t>
                      </a:r>
                      <a:r>
                        <a:rPr kumimoji="0" lang="en-US" sz="1100" b="0" i="0" u="none" strike="noStrike" kern="1200" cap="none" spc="0" normalizeH="0" baseline="0" noProof="0" dirty="0">
                          <a:ln>
                            <a:noFill/>
                          </a:ln>
                          <a:solidFill>
                            <a:schemeClr val="bg2"/>
                          </a:solidFill>
                          <a:effectLst/>
                          <a:uLnTx/>
                          <a:uFillTx/>
                          <a:latin typeface="+mn-lt"/>
                          <a:ea typeface="+mn-ea"/>
                          <a:cs typeface="+mn-cs"/>
                        </a:rPr>
                        <a:t>ampoules, bottles, VOLPAC containers</a:t>
                      </a: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bg2"/>
                          </a:solidFill>
                          <a:effectLst/>
                          <a:uLnTx/>
                          <a:uFillTx/>
                          <a:latin typeface="+mn-lt"/>
                          <a:ea typeface="+mn-ea"/>
                          <a:cs typeface="+mn-cs"/>
                        </a:rPr>
                        <a:t>Scalable to Production Requirements </a:t>
                      </a: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bg2"/>
                          </a:solidFill>
                          <a:effectLst/>
                          <a:uLnTx/>
                          <a:uFillTx/>
                          <a:latin typeface="+mn-lt"/>
                          <a:ea typeface="+mn-ea"/>
                          <a:cs typeface="+mn-cs"/>
                        </a:rPr>
                        <a:t>Supply in larger quantities  </a:t>
                      </a: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schemeClr val="bg2"/>
                        </a:solidFill>
                        <a:effectLst/>
                        <a:uLnTx/>
                        <a:uFillTx/>
                        <a:latin typeface="+mn-lt"/>
                        <a:ea typeface="+mn-ea"/>
                        <a:cs typeface="+mn-cs"/>
                      </a:endParaRP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chemeClr val="bg2"/>
                        </a:solidFill>
                        <a:effectLst/>
                        <a:uLnTx/>
                        <a:uFillTx/>
                        <a:latin typeface="+mn-lt"/>
                        <a:ea typeface="+mn-ea"/>
                        <a:cs typeface="+mn-cs"/>
                      </a:endParaRPr>
                    </a:p>
                  </a:txBody>
                  <a:tcPr marT="91440" marB="91440">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bl>
          </a:graphicData>
        </a:graphic>
      </p:graphicFrame>
      <p:grpSp>
        <p:nvGrpSpPr>
          <p:cNvPr id="2" name="Group 1"/>
          <p:cNvGrpSpPr/>
          <p:nvPr/>
        </p:nvGrpSpPr>
        <p:grpSpPr>
          <a:xfrm>
            <a:off x="2394356" y="1009469"/>
            <a:ext cx="8568106" cy="560347"/>
            <a:chOff x="2394356" y="1009469"/>
            <a:chExt cx="8568106" cy="560347"/>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7539" y="1142819"/>
              <a:ext cx="1309356" cy="359292"/>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7158" y="1142819"/>
              <a:ext cx="1256117" cy="42699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4356" y="1142819"/>
              <a:ext cx="1302256" cy="346511"/>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37816" y="1009469"/>
              <a:ext cx="1524646" cy="481958"/>
            </a:xfrm>
            <a:prstGeom prst="rect">
              <a:avLst/>
            </a:prstGeom>
          </p:spPr>
        </p:pic>
      </p:grpSp>
      <p:sp>
        <p:nvSpPr>
          <p:cNvPr id="3" name="Slide Number Placeholder 2"/>
          <p:cNvSpPr>
            <a:spLocks noGrp="1"/>
          </p:cNvSpPr>
          <p:nvPr>
            <p:ph type="sldNum" sz="quarter" idx="10"/>
          </p:nvPr>
        </p:nvSpPr>
        <p:spPr/>
        <p:txBody>
          <a:bodyPr/>
          <a:lstStyle/>
          <a:p>
            <a:pPr>
              <a:defRPr/>
            </a:pPr>
            <a:fld id="{521D1E3F-96BE-4EC6-B772-60D92C1E53EA}" type="slidenum">
              <a:rPr lang="en-US" smtClean="0"/>
              <a:pPr>
                <a:defRPr/>
              </a:pPr>
              <a:t>5</a:t>
            </a:fld>
            <a:endParaRPr lang="en-US" dirty="0"/>
          </a:p>
        </p:txBody>
      </p:sp>
    </p:spTree>
    <p:extLst>
      <p:ext uri="{BB962C8B-B14F-4D97-AF65-F5344CB8AC3E}">
        <p14:creationId xmlns:p14="http://schemas.microsoft.com/office/powerpoint/2010/main" val="26010876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004128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9" name="think-cell Slide" r:id="rId6" imgW="395" imgH="394" progId="TCLayout.ActiveDocument.1">
                  <p:embed/>
                </p:oleObj>
              </mc:Choice>
              <mc:Fallback>
                <p:oleObj name="think-cell Slide" r:id="rId6" imgW="395" imgH="394"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37" name="Freeform: Shape 36"/>
          <p:cNvSpPr>
            <a:spLocks/>
          </p:cNvSpPr>
          <p:nvPr/>
        </p:nvSpPr>
        <p:spPr>
          <a:xfrm>
            <a:off x="206668" y="1957686"/>
            <a:ext cx="7033928" cy="4100214"/>
          </a:xfrm>
          <a:custGeom>
            <a:avLst/>
            <a:gdLst>
              <a:gd name="connsiteX0" fmla="*/ 0 w 7033928"/>
              <a:gd name="connsiteY0" fmla="*/ 0 h 4100214"/>
              <a:gd name="connsiteX1" fmla="*/ 443875 w 7033928"/>
              <a:gd name="connsiteY1" fmla="*/ 0 h 4100214"/>
              <a:gd name="connsiteX2" fmla="*/ 647700 w 7033928"/>
              <a:gd name="connsiteY2" fmla="*/ 0 h 4100214"/>
              <a:gd name="connsiteX3" fmla="*/ 2352637 w 7033928"/>
              <a:gd name="connsiteY3" fmla="*/ 0 h 4100214"/>
              <a:gd name="connsiteX4" fmla="*/ 4968897 w 7033928"/>
              <a:gd name="connsiteY4" fmla="*/ 0 h 4100214"/>
              <a:gd name="connsiteX5" fmla="*/ 5390603 w 7033928"/>
              <a:gd name="connsiteY5" fmla="*/ 0 h 4100214"/>
              <a:gd name="connsiteX6" fmla="*/ 7033928 w 7033928"/>
              <a:gd name="connsiteY6" fmla="*/ 4100214 h 4100214"/>
              <a:gd name="connsiteX7" fmla="*/ 0 w 7033928"/>
              <a:gd name="connsiteY7" fmla="*/ 4100214 h 41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3928" h="4100214">
                <a:moveTo>
                  <a:pt x="0" y="0"/>
                </a:moveTo>
                <a:lnTo>
                  <a:pt x="443875" y="0"/>
                </a:lnTo>
                <a:lnTo>
                  <a:pt x="647700" y="0"/>
                </a:lnTo>
                <a:lnTo>
                  <a:pt x="2352637" y="0"/>
                </a:lnTo>
                <a:lnTo>
                  <a:pt x="4968897" y="0"/>
                </a:lnTo>
                <a:lnTo>
                  <a:pt x="5390603" y="0"/>
                </a:lnTo>
                <a:lnTo>
                  <a:pt x="7033928" y="4100214"/>
                </a:lnTo>
                <a:lnTo>
                  <a:pt x="0" y="4100214"/>
                </a:lnTo>
                <a:close/>
              </a:path>
            </a:pathLst>
          </a:custGeom>
          <a:solidFill>
            <a:schemeClr val="bg1">
              <a:lumMod val="95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3"/>
              </a:solidFill>
            </a:endParaRPr>
          </a:p>
        </p:txBody>
      </p:sp>
      <p:sp>
        <p:nvSpPr>
          <p:cNvPr id="38" name="Freeform: Shape 37"/>
          <p:cNvSpPr>
            <a:spLocks/>
          </p:cNvSpPr>
          <p:nvPr/>
        </p:nvSpPr>
        <p:spPr>
          <a:xfrm flipH="1" flipV="1">
            <a:off x="5701012" y="1957686"/>
            <a:ext cx="6300488" cy="4100214"/>
          </a:xfrm>
          <a:custGeom>
            <a:avLst/>
            <a:gdLst>
              <a:gd name="connsiteX0" fmla="*/ 6300488 w 6300488"/>
              <a:gd name="connsiteY0" fmla="*/ 4100214 h 4100214"/>
              <a:gd name="connsiteX1" fmla="*/ 3970020 w 6300488"/>
              <a:gd name="connsiteY1" fmla="*/ 4100214 h 4100214"/>
              <a:gd name="connsiteX2" fmla="*/ 0 w 6300488"/>
              <a:gd name="connsiteY2" fmla="*/ 4100214 h 4100214"/>
              <a:gd name="connsiteX3" fmla="*/ 0 w 6300488"/>
              <a:gd name="connsiteY3" fmla="*/ 0 h 4100214"/>
              <a:gd name="connsiteX4" fmla="*/ 4657164 w 6300488"/>
              <a:gd name="connsiteY4" fmla="*/ 0 h 4100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88" h="4100214">
                <a:moveTo>
                  <a:pt x="6300488" y="4100214"/>
                </a:moveTo>
                <a:lnTo>
                  <a:pt x="3970020" y="4100214"/>
                </a:lnTo>
                <a:lnTo>
                  <a:pt x="0" y="4100214"/>
                </a:lnTo>
                <a:lnTo>
                  <a:pt x="0" y="0"/>
                </a:lnTo>
                <a:lnTo>
                  <a:pt x="4657164" y="0"/>
                </a:lnTo>
                <a:close/>
              </a:path>
            </a:pathLst>
          </a:custGeom>
          <a:solidFill>
            <a:schemeClr val="bg1">
              <a:lumMod val="85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3"/>
              </a:solidFill>
            </a:endParaRPr>
          </a:p>
        </p:txBody>
      </p:sp>
      <p:sp>
        <p:nvSpPr>
          <p:cNvPr id="2" name="Title 1"/>
          <p:cNvSpPr>
            <a:spLocks noGrp="1"/>
          </p:cNvSpPr>
          <p:nvPr>
            <p:ph type="title"/>
          </p:nvPr>
        </p:nvSpPr>
        <p:spPr/>
        <p:txBody>
          <a:bodyPr/>
          <a:lstStyle/>
          <a:p>
            <a:r>
              <a:rPr lang="en-US" dirty="0"/>
              <a:t>Two Production Plants</a:t>
            </a:r>
          </a:p>
        </p:txBody>
      </p:sp>
      <p:sp>
        <p:nvSpPr>
          <p:cNvPr id="9" name="Text Placeholder 8"/>
          <p:cNvSpPr>
            <a:spLocks noGrp="1"/>
          </p:cNvSpPr>
          <p:nvPr>
            <p:ph type="body" sz="quarter" idx="4294967295"/>
          </p:nvPr>
        </p:nvSpPr>
        <p:spPr>
          <a:xfrm>
            <a:off x="8709631" y="3629938"/>
            <a:ext cx="1566454" cy="400110"/>
          </a:xfrm>
          <a:prstGeom prst="rect">
            <a:avLst/>
          </a:prstGeom>
        </p:spPr>
        <p:txBody>
          <a:bodyPr wrap="none">
            <a:spAutoFit/>
          </a:bodyPr>
          <a:lstStyle/>
          <a:p>
            <a:pPr marL="0" lvl="0" indent="0">
              <a:spcBef>
                <a:spcPts val="600"/>
              </a:spcBef>
              <a:buClr>
                <a:srgbClr val="E1261C"/>
              </a:buClr>
              <a:buNone/>
            </a:pPr>
            <a:r>
              <a:rPr lang="en-US" dirty="0">
                <a:solidFill>
                  <a:schemeClr val="tx2"/>
                </a:solidFill>
              </a:rPr>
              <a:t>&gt; 34,000 m</a:t>
            </a:r>
            <a:r>
              <a:rPr lang="en-US" baseline="30000" dirty="0">
                <a:solidFill>
                  <a:schemeClr val="tx2"/>
                </a:solidFill>
              </a:rPr>
              <a:t>2</a:t>
            </a:r>
          </a:p>
        </p:txBody>
      </p:sp>
      <p:grpSp>
        <p:nvGrpSpPr>
          <p:cNvPr id="16" name="Group 15"/>
          <p:cNvGrpSpPr/>
          <p:nvPr/>
        </p:nvGrpSpPr>
        <p:grpSpPr>
          <a:xfrm>
            <a:off x="2031252" y="939800"/>
            <a:ext cx="2654300" cy="2654300"/>
            <a:chOff x="828675" y="1295400"/>
            <a:chExt cx="2743200" cy="274320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a:ext>
              </a:extLst>
            </a:blip>
            <a:srcRect l="6250" r="6250"/>
            <a:stretch/>
          </p:blipFill>
          <p:spPr>
            <a:xfrm>
              <a:off x="828675" y="1295400"/>
              <a:ext cx="2743200" cy="2743200"/>
            </a:xfrm>
            <a:prstGeom prst="ellipse">
              <a:avLst/>
            </a:prstGeom>
            <a:ln w="19050">
              <a:solidFill>
                <a:schemeClr val="bg1"/>
              </a:solidFill>
            </a:ln>
            <a:effectLst>
              <a:outerShdw blurRad="63500" sx="102000" sy="102000" algn="ctr" rotWithShape="0">
                <a:prstClr val="black">
                  <a:alpha val="40000"/>
                </a:prstClr>
              </a:outerShdw>
            </a:effectLst>
          </p:spPr>
        </p:pic>
        <p:sp>
          <p:nvSpPr>
            <p:cNvPr id="12" name="Chord 11"/>
            <p:cNvSpPr/>
            <p:nvPr/>
          </p:nvSpPr>
          <p:spPr>
            <a:xfrm>
              <a:off x="828675" y="1295400"/>
              <a:ext cx="2743200" cy="2743200"/>
            </a:xfrm>
            <a:prstGeom prst="chord">
              <a:avLst>
                <a:gd name="adj1" fmla="val 1439151"/>
                <a:gd name="adj2" fmla="val 9345257"/>
              </a:avLst>
            </a:prstGeom>
            <a:solidFill>
              <a:schemeClr val="tx2">
                <a:alpha val="68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4" name="Rectangle 13"/>
            <p:cNvSpPr/>
            <p:nvPr/>
          </p:nvSpPr>
          <p:spPr>
            <a:xfrm>
              <a:off x="1685551" y="3254964"/>
              <a:ext cx="1029448" cy="615553"/>
            </a:xfrm>
            <a:prstGeom prst="rect">
              <a:avLst/>
            </a:prstGeom>
          </p:spPr>
          <p:txBody>
            <a:bodyPr wrap="none">
              <a:spAutoFit/>
            </a:bodyPr>
            <a:lstStyle/>
            <a:p>
              <a:pPr marL="0" indent="0" algn="ctr">
                <a:buNone/>
              </a:pPr>
              <a:r>
                <a:rPr lang="en-US" b="1" dirty="0" err="1">
                  <a:solidFill>
                    <a:schemeClr val="bg1"/>
                  </a:solidFill>
                </a:rPr>
                <a:t>Seelze</a:t>
              </a:r>
              <a:br>
                <a:rPr lang="en-US" sz="1600" b="1" dirty="0">
                  <a:solidFill>
                    <a:schemeClr val="bg1"/>
                  </a:solidFill>
                </a:rPr>
              </a:br>
              <a:r>
                <a:rPr lang="en-US" sz="1600" dirty="0">
                  <a:solidFill>
                    <a:schemeClr val="bg1"/>
                  </a:solidFill>
                </a:rPr>
                <a:t>Germany</a:t>
              </a:r>
            </a:p>
          </p:txBody>
        </p:sp>
      </p:grpSp>
      <p:grpSp>
        <p:nvGrpSpPr>
          <p:cNvPr id="17" name="Group 16"/>
          <p:cNvGrpSpPr/>
          <p:nvPr/>
        </p:nvGrpSpPr>
        <p:grpSpPr>
          <a:xfrm>
            <a:off x="8165708" y="939800"/>
            <a:ext cx="2654300" cy="2654300"/>
            <a:chOff x="6390393" y="1295400"/>
            <a:chExt cx="2743200" cy="2743200"/>
          </a:xfrm>
        </p:grpSpPr>
        <p:pic>
          <p:nvPicPr>
            <p:cNvPr id="7" name="Picture 6"/>
            <p:cNvPicPr>
              <a:picLocks noChangeAspect="1"/>
            </p:cNvPicPr>
            <p:nvPr/>
          </p:nvPicPr>
          <p:blipFill rotWithShape="1">
            <a:blip r:embed="rId9" cstate="print">
              <a:extLst>
                <a:ext uri="{28A0092B-C50C-407E-A947-70E740481C1C}">
                  <a14:useLocalDpi xmlns:a14="http://schemas.microsoft.com/office/drawing/2010/main"/>
                </a:ext>
              </a:extLst>
            </a:blip>
            <a:srcRect l="6389" r="6388"/>
            <a:stretch/>
          </p:blipFill>
          <p:spPr>
            <a:xfrm>
              <a:off x="6390393" y="1295400"/>
              <a:ext cx="2743200" cy="2743200"/>
            </a:xfrm>
            <a:prstGeom prst="ellipse">
              <a:avLst/>
            </a:prstGeom>
            <a:ln w="19050">
              <a:solidFill>
                <a:schemeClr val="bg1"/>
              </a:solidFill>
            </a:ln>
            <a:effectLst>
              <a:outerShdw blurRad="63500" sx="102000" sy="102000" algn="ctr" rotWithShape="0">
                <a:prstClr val="black">
                  <a:alpha val="40000"/>
                </a:prstClr>
              </a:outerShdw>
            </a:effectLst>
          </p:spPr>
        </p:pic>
        <p:sp>
          <p:nvSpPr>
            <p:cNvPr id="13" name="Chord 12"/>
            <p:cNvSpPr/>
            <p:nvPr/>
          </p:nvSpPr>
          <p:spPr>
            <a:xfrm>
              <a:off x="6390393" y="1295400"/>
              <a:ext cx="2743200" cy="2743200"/>
            </a:xfrm>
            <a:prstGeom prst="chord">
              <a:avLst>
                <a:gd name="adj1" fmla="val 1439151"/>
                <a:gd name="adj2" fmla="val 9345257"/>
              </a:avLst>
            </a:prstGeom>
            <a:solidFill>
              <a:schemeClr val="tx2">
                <a:alpha val="68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5" name="Rectangle 14"/>
            <p:cNvSpPr/>
            <p:nvPr/>
          </p:nvSpPr>
          <p:spPr>
            <a:xfrm>
              <a:off x="6959603" y="3254964"/>
              <a:ext cx="1539204" cy="615553"/>
            </a:xfrm>
            <a:prstGeom prst="rect">
              <a:avLst/>
            </a:prstGeom>
          </p:spPr>
          <p:txBody>
            <a:bodyPr wrap="none">
              <a:spAutoFit/>
            </a:bodyPr>
            <a:lstStyle/>
            <a:p>
              <a:pPr marL="0" indent="0" algn="ctr">
                <a:buNone/>
              </a:pPr>
              <a:r>
                <a:rPr lang="en-US" b="1" dirty="0">
                  <a:solidFill>
                    <a:schemeClr val="bg1"/>
                  </a:solidFill>
                </a:rPr>
                <a:t>Muskegon</a:t>
              </a:r>
              <a:br>
                <a:rPr lang="en-US" sz="1600" b="1" dirty="0">
                  <a:solidFill>
                    <a:schemeClr val="bg1"/>
                  </a:solidFill>
                </a:rPr>
              </a:br>
              <a:r>
                <a:rPr lang="en-US" sz="1600" dirty="0">
                  <a:solidFill>
                    <a:schemeClr val="bg1"/>
                  </a:solidFill>
                </a:rPr>
                <a:t>Michigan, USA</a:t>
              </a:r>
            </a:p>
          </p:txBody>
        </p:sp>
      </p:grpSp>
      <p:sp>
        <p:nvSpPr>
          <p:cNvPr id="18" name="Text Placeholder 4"/>
          <p:cNvSpPr txBox="1">
            <a:spLocks/>
          </p:cNvSpPr>
          <p:nvPr/>
        </p:nvSpPr>
        <p:spPr>
          <a:xfrm>
            <a:off x="2503841" y="3629938"/>
            <a:ext cx="1709122" cy="400110"/>
          </a:xfrm>
          <a:prstGeom prst="rect">
            <a:avLst/>
          </a:prstGeom>
        </p:spPr>
        <p:txBody>
          <a:bodyPr wrap="none">
            <a:sp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dirty="0">
                <a:solidFill>
                  <a:schemeClr val="tx2"/>
                </a:solidFill>
              </a:rPr>
              <a:t>&gt; 485,000 m</a:t>
            </a:r>
            <a:r>
              <a:rPr lang="en-US" baseline="30000" dirty="0">
                <a:solidFill>
                  <a:schemeClr val="tx2"/>
                </a:solidFill>
              </a:rPr>
              <a:t>2</a:t>
            </a:r>
          </a:p>
        </p:txBody>
      </p:sp>
      <p:sp>
        <p:nvSpPr>
          <p:cNvPr id="39" name="Text Placeholder 8"/>
          <p:cNvSpPr txBox="1">
            <a:spLocks/>
          </p:cNvSpPr>
          <p:nvPr/>
        </p:nvSpPr>
        <p:spPr>
          <a:xfrm>
            <a:off x="7683188" y="3987690"/>
            <a:ext cx="3619340" cy="1308050"/>
          </a:xfrm>
          <a:prstGeom prst="rect">
            <a:avLst/>
          </a:prstGeom>
        </p:spPr>
        <p:txBody>
          <a:bodyPr wrap="square">
            <a:sp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00"/>
              </a:spcBef>
              <a:buClr>
                <a:srgbClr val="E1261C"/>
              </a:buClr>
              <a:buNone/>
            </a:pPr>
            <a:r>
              <a:rPr lang="en-US" sz="1600" dirty="0">
                <a:solidFill>
                  <a:schemeClr val="bg2"/>
                </a:solidFill>
              </a:rPr>
              <a:t>ISO 900, ISO 14001 certified</a:t>
            </a:r>
          </a:p>
          <a:p>
            <a:pPr marL="0" indent="0" algn="ctr">
              <a:spcBef>
                <a:spcPts val="900"/>
              </a:spcBef>
              <a:buClr>
                <a:srgbClr val="E1261C"/>
              </a:buClr>
              <a:buNone/>
            </a:pPr>
            <a:r>
              <a:rPr lang="en-US" sz="1600" dirty="0">
                <a:solidFill>
                  <a:schemeClr val="bg2"/>
                </a:solidFill>
              </a:rPr>
              <a:t>Burdick &amp; Jackson™ and </a:t>
            </a:r>
            <a:r>
              <a:rPr lang="en-US" sz="1600" dirty="0" err="1">
                <a:solidFill>
                  <a:schemeClr val="bg2"/>
                </a:solidFill>
              </a:rPr>
              <a:t>Chromasolv</a:t>
            </a:r>
            <a:r>
              <a:rPr lang="en-US" sz="1600" dirty="0">
                <a:solidFill>
                  <a:schemeClr val="bg2"/>
                </a:solidFill>
              </a:rPr>
              <a:t>™ solvents production</a:t>
            </a:r>
          </a:p>
          <a:p>
            <a:pPr marL="0" indent="0" algn="ctr">
              <a:spcBef>
                <a:spcPts val="900"/>
              </a:spcBef>
              <a:buClr>
                <a:srgbClr val="E1261C"/>
              </a:buClr>
              <a:buNone/>
            </a:pPr>
            <a:r>
              <a:rPr lang="en-US" sz="1600" dirty="0">
                <a:solidFill>
                  <a:schemeClr val="bg2"/>
                </a:solidFill>
              </a:rPr>
              <a:t>Returnable Container Program</a:t>
            </a:r>
          </a:p>
        </p:txBody>
      </p:sp>
      <p:sp>
        <p:nvSpPr>
          <p:cNvPr id="40" name="Text Placeholder 4"/>
          <p:cNvSpPr txBox="1">
            <a:spLocks/>
          </p:cNvSpPr>
          <p:nvPr/>
        </p:nvSpPr>
        <p:spPr>
          <a:xfrm>
            <a:off x="679718" y="3987690"/>
            <a:ext cx="5357368" cy="2031325"/>
          </a:xfrm>
          <a:prstGeom prst="rect">
            <a:avLst/>
          </a:prstGeom>
        </p:spPr>
        <p:txBody>
          <a:bodyPr wrap="square">
            <a:sp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00"/>
              </a:spcBef>
              <a:buNone/>
            </a:pPr>
            <a:r>
              <a:rPr lang="pt-BR" sz="1600" dirty="0">
                <a:solidFill>
                  <a:schemeClr val="bg2"/>
                </a:solidFill>
              </a:rPr>
              <a:t>TS 16949, ISO 9001, ISO 14001, </a:t>
            </a:r>
            <a:r>
              <a:rPr lang="en-US" sz="1600" dirty="0">
                <a:solidFill>
                  <a:schemeClr val="bg2"/>
                </a:solidFill>
              </a:rPr>
              <a:t>OSHA 18001, </a:t>
            </a:r>
            <a:br>
              <a:rPr lang="en-US" sz="1600" dirty="0">
                <a:solidFill>
                  <a:schemeClr val="bg2"/>
                </a:solidFill>
              </a:rPr>
            </a:br>
            <a:r>
              <a:rPr lang="en-US" sz="1600" dirty="0">
                <a:solidFill>
                  <a:schemeClr val="bg2"/>
                </a:solidFill>
              </a:rPr>
              <a:t>and ISO 50001 accredited</a:t>
            </a:r>
          </a:p>
          <a:p>
            <a:pPr marL="0" lvl="0" indent="0" algn="ctr">
              <a:spcBef>
                <a:spcPts val="900"/>
              </a:spcBef>
              <a:buNone/>
              <a:defRPr/>
            </a:pPr>
            <a:r>
              <a:rPr lang="en-US" sz="1600" dirty="0" err="1">
                <a:solidFill>
                  <a:schemeClr val="bg2"/>
                </a:solidFill>
              </a:rPr>
              <a:t>Hydranal</a:t>
            </a:r>
            <a:r>
              <a:rPr lang="en-US" sz="1600" dirty="0">
                <a:solidFill>
                  <a:schemeClr val="bg2"/>
                </a:solidFill>
              </a:rPr>
              <a:t>™ reagent production </a:t>
            </a:r>
          </a:p>
          <a:p>
            <a:pPr marL="0" lvl="0" indent="0" algn="ctr">
              <a:spcBef>
                <a:spcPts val="900"/>
              </a:spcBef>
              <a:buNone/>
              <a:defRPr/>
            </a:pPr>
            <a:r>
              <a:rPr lang="en-US" sz="1600" dirty="0" err="1">
                <a:solidFill>
                  <a:schemeClr val="bg2"/>
                </a:solidFill>
              </a:rPr>
              <a:t>Chromasolv</a:t>
            </a:r>
            <a:r>
              <a:rPr lang="en-US" sz="1600" dirty="0">
                <a:solidFill>
                  <a:schemeClr val="bg2"/>
                </a:solidFill>
              </a:rPr>
              <a:t>™ and </a:t>
            </a:r>
            <a:r>
              <a:rPr lang="en-US" sz="1600" dirty="0" err="1">
                <a:solidFill>
                  <a:schemeClr val="bg2"/>
                </a:solidFill>
              </a:rPr>
              <a:t>TraceSelect</a:t>
            </a:r>
            <a:r>
              <a:rPr lang="en-US" sz="1600" dirty="0">
                <a:solidFill>
                  <a:schemeClr val="bg2"/>
                </a:solidFill>
              </a:rPr>
              <a:t>™ solvents production</a:t>
            </a:r>
          </a:p>
          <a:p>
            <a:pPr marL="0" lvl="0" indent="0" algn="ctr">
              <a:spcBef>
                <a:spcPts val="900"/>
              </a:spcBef>
              <a:buNone/>
              <a:defRPr/>
            </a:pPr>
            <a:r>
              <a:rPr lang="en-US" sz="1600" dirty="0">
                <a:solidFill>
                  <a:schemeClr val="bg2"/>
                </a:solidFill>
              </a:rPr>
              <a:t>Volumetric Solutions production</a:t>
            </a:r>
          </a:p>
          <a:p>
            <a:pPr marL="0" lvl="0" indent="0" algn="ctr">
              <a:spcBef>
                <a:spcPts val="900"/>
              </a:spcBef>
              <a:buNone/>
              <a:defRPr/>
            </a:pPr>
            <a:r>
              <a:rPr lang="en-US" sz="1600" dirty="0">
                <a:solidFill>
                  <a:schemeClr val="bg2"/>
                </a:solidFill>
              </a:rPr>
              <a:t>Returnable Container Program</a:t>
            </a:r>
          </a:p>
        </p:txBody>
      </p:sp>
      <p:sp>
        <p:nvSpPr>
          <p:cNvPr id="3" name="Slide Number Placeholder 2"/>
          <p:cNvSpPr>
            <a:spLocks noGrp="1"/>
          </p:cNvSpPr>
          <p:nvPr>
            <p:ph type="sldNum" sz="quarter" idx="10"/>
          </p:nvPr>
        </p:nvSpPr>
        <p:spPr/>
        <p:txBody>
          <a:bodyPr/>
          <a:lstStyle/>
          <a:p>
            <a:pPr>
              <a:defRPr/>
            </a:pPr>
            <a:fld id="{521D1E3F-96BE-4EC6-B772-60D92C1E53EA}" type="slidenum">
              <a:rPr lang="en-US" smtClean="0"/>
              <a:pPr>
                <a:defRPr/>
              </a:pPr>
              <a:t>6</a:t>
            </a:fld>
            <a:endParaRPr lang="en-US" dirty="0"/>
          </a:p>
        </p:txBody>
      </p:sp>
    </p:spTree>
    <p:extLst>
      <p:ext uri="{BB962C8B-B14F-4D97-AF65-F5344CB8AC3E}">
        <p14:creationId xmlns:p14="http://schemas.microsoft.com/office/powerpoint/2010/main" val="10182189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p:cNvGraphicFramePr>
            <a:graphicFrameLocks noChangeAspect="1"/>
          </p:cNvGraphicFramePr>
          <p:nvPr>
            <p:custDataLst>
              <p:tags r:id="rId2"/>
            </p:custDataLst>
            <p:extLst>
              <p:ext uri="{D42A27DB-BD31-4B8C-83A1-F6EECF244321}">
                <p14:modId xmlns:p14="http://schemas.microsoft.com/office/powerpoint/2010/main" val="2239446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3" name="think-cell Slide" r:id="rId6" imgW="395" imgH="394" progId="TCLayout.ActiveDocument.1">
                  <p:embed/>
                </p:oleObj>
              </mc:Choice>
              <mc:Fallback>
                <p:oleObj name="think-cell Slide" r:id="rId6" imgW="395" imgH="394" progId="TCLayout.ActiveDocument.1">
                  <p:embed/>
                  <p:pic>
                    <p:nvPicPr>
                      <p:cNvPr id="37" name="Object 3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5" name="Rectangle 34"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28" name="Title 27"/>
          <p:cNvSpPr>
            <a:spLocks noGrp="1"/>
          </p:cNvSpPr>
          <p:nvPr>
            <p:ph type="title"/>
          </p:nvPr>
        </p:nvSpPr>
        <p:spPr/>
        <p:txBody>
          <a:bodyPr/>
          <a:lstStyle/>
          <a:p>
            <a:r>
              <a:rPr lang="en-US" dirty="0"/>
              <a:t>High-quality Reagents and Chemicals for Analytical Applications</a:t>
            </a:r>
            <a:br>
              <a:rPr lang="en-US" dirty="0"/>
            </a:br>
            <a:endParaRPr lang="en-US" dirty="0"/>
          </a:p>
        </p:txBody>
      </p:sp>
      <p:sp>
        <p:nvSpPr>
          <p:cNvPr id="2" name="Slide Number Placeholder 1"/>
          <p:cNvSpPr>
            <a:spLocks noGrp="1"/>
          </p:cNvSpPr>
          <p:nvPr>
            <p:ph type="sldNum" sz="quarter" idx="10"/>
          </p:nvPr>
        </p:nvSpPr>
        <p:spPr/>
        <p:txBody>
          <a:bodyPr/>
          <a:lstStyle/>
          <a:p>
            <a:pPr>
              <a:defRPr/>
            </a:pPr>
            <a:fld id="{521D1E3F-96BE-4EC6-B772-60D92C1E53EA}" type="slidenum">
              <a:rPr lang="en-US" smtClean="0"/>
              <a:pPr>
                <a:defRPr/>
              </a:pPr>
              <a:t>7</a:t>
            </a:fld>
            <a:endParaRPr lang="en-US" dirty="0"/>
          </a:p>
        </p:txBody>
      </p:sp>
      <p:grpSp>
        <p:nvGrpSpPr>
          <p:cNvPr id="61" name="Group 60"/>
          <p:cNvGrpSpPr/>
          <p:nvPr/>
        </p:nvGrpSpPr>
        <p:grpSpPr>
          <a:xfrm>
            <a:off x="3526556" y="1281425"/>
            <a:ext cx="5202034" cy="5202032"/>
            <a:chOff x="3526556" y="1100668"/>
            <a:chExt cx="5202034" cy="5202032"/>
          </a:xfrm>
        </p:grpSpPr>
        <p:grpSp>
          <p:nvGrpSpPr>
            <p:cNvPr id="62" name="Group 61"/>
            <p:cNvGrpSpPr/>
            <p:nvPr/>
          </p:nvGrpSpPr>
          <p:grpSpPr>
            <a:xfrm>
              <a:off x="3526556" y="1100668"/>
              <a:ext cx="5202034" cy="5202032"/>
              <a:chOff x="10381345" y="1125899"/>
              <a:chExt cx="5202034" cy="5202032"/>
            </a:xfrm>
          </p:grpSpPr>
          <p:sp>
            <p:nvSpPr>
              <p:cNvPr id="85" name="Oval 84"/>
              <p:cNvSpPr/>
              <p:nvPr/>
            </p:nvSpPr>
            <p:spPr>
              <a:xfrm>
                <a:off x="10381345" y="1125899"/>
                <a:ext cx="5202034" cy="5202032"/>
              </a:xfrm>
              <a:prstGeom prst="ellipse">
                <a:avLst/>
              </a:prstGeom>
              <a:solidFill>
                <a:schemeClr val="bg1">
                  <a:lumMod val="85000"/>
                </a:schemeClr>
              </a:solid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cxnSp>
            <p:nvCxnSpPr>
              <p:cNvPr id="86" name="Straight Connector 85"/>
              <p:cNvCxnSpPr/>
              <p:nvPr/>
            </p:nvCxnSpPr>
            <p:spPr>
              <a:xfrm flipV="1">
                <a:off x="14885555" y="2531384"/>
                <a:ext cx="403421" cy="22011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89" idx="4"/>
                <a:endCxn id="85" idx="4"/>
              </p:cNvCxnSpPr>
              <p:nvPr/>
            </p:nvCxnSpPr>
            <p:spPr>
              <a:xfrm flipH="1">
                <a:off x="12982362" y="5872911"/>
                <a:ext cx="1" cy="45502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10661683" y="2531384"/>
                <a:ext cx="408313" cy="22011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10836368" y="1580921"/>
                <a:ext cx="4291990" cy="4291990"/>
              </a:xfrm>
              <a:prstGeom prst="ellipse">
                <a:avLst/>
              </a:prstGeom>
              <a:solidFill>
                <a:schemeClr val="bg1"/>
              </a:solid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sp>
          <p:nvSpPr>
            <p:cNvPr id="63" name="TextBox 62"/>
            <p:cNvSpPr txBox="1"/>
            <p:nvPr/>
          </p:nvSpPr>
          <p:spPr>
            <a:xfrm>
              <a:off x="4895641" y="1364341"/>
              <a:ext cx="2463862" cy="1079573"/>
            </a:xfrm>
            <a:prstGeom prst="rect">
              <a:avLst/>
            </a:prstGeom>
            <a:noFill/>
          </p:spPr>
          <p:txBody>
            <a:bodyPr wrap="none" rtlCol="0">
              <a:prstTxWarp prst="textArchUp">
                <a:avLst/>
              </a:prstTxWarp>
              <a:spAutoFit/>
            </a:bodyPr>
            <a:lstStyle/>
            <a:p>
              <a:pPr algn="ctr"/>
              <a:r>
                <a:rPr lang="de-CH" sz="1600" b="1" dirty="0">
                  <a:solidFill>
                    <a:schemeClr val="bg2"/>
                  </a:solidFill>
                </a:rPr>
                <a:t>Analytical Reagents</a:t>
              </a:r>
            </a:p>
          </p:txBody>
        </p:sp>
        <p:sp>
          <p:nvSpPr>
            <p:cNvPr id="64" name="TextBox 63"/>
            <p:cNvSpPr txBox="1"/>
            <p:nvPr/>
          </p:nvSpPr>
          <p:spPr>
            <a:xfrm rot="6896260">
              <a:off x="7496622" y="4316417"/>
              <a:ext cx="1039067" cy="597279"/>
            </a:xfrm>
            <a:prstGeom prst="rect">
              <a:avLst/>
            </a:prstGeom>
            <a:noFill/>
          </p:spPr>
          <p:txBody>
            <a:bodyPr wrap="none" rtlCol="0">
              <a:prstTxWarp prst="textArchUp">
                <a:avLst/>
              </a:prstTxWarp>
              <a:spAutoFit/>
            </a:bodyPr>
            <a:lstStyle/>
            <a:p>
              <a:pPr algn="ctr"/>
              <a:r>
                <a:rPr lang="de-CH" sz="1600" b="1" dirty="0">
                  <a:solidFill>
                    <a:schemeClr val="bg2"/>
                  </a:solidFill>
                </a:rPr>
                <a:t>Solvents</a:t>
              </a:r>
            </a:p>
          </p:txBody>
        </p:sp>
        <p:sp>
          <p:nvSpPr>
            <p:cNvPr id="65" name="TextBox 64"/>
            <p:cNvSpPr txBox="1"/>
            <p:nvPr/>
          </p:nvSpPr>
          <p:spPr>
            <a:xfrm rot="14456613">
              <a:off x="3653151" y="4447420"/>
              <a:ext cx="1186542" cy="450890"/>
            </a:xfrm>
            <a:prstGeom prst="rect">
              <a:avLst/>
            </a:prstGeom>
            <a:noFill/>
          </p:spPr>
          <p:txBody>
            <a:bodyPr wrap="none" rtlCol="0">
              <a:prstTxWarp prst="textArchUp">
                <a:avLst/>
              </a:prstTxWarp>
              <a:spAutoFit/>
            </a:bodyPr>
            <a:lstStyle/>
            <a:p>
              <a:pPr algn="ctr"/>
              <a:r>
                <a:rPr lang="de-CH" sz="1600" b="1" dirty="0">
                  <a:solidFill>
                    <a:schemeClr val="bg2"/>
                  </a:solidFill>
                </a:rPr>
                <a:t>Standards</a:t>
              </a:r>
            </a:p>
          </p:txBody>
        </p:sp>
        <p:pic>
          <p:nvPicPr>
            <p:cNvPr id="66" name="Picture 6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49426" y="3075659"/>
              <a:ext cx="1240630" cy="1252049"/>
            </a:xfrm>
            <a:prstGeom prst="ellipse">
              <a:avLst/>
            </a:prstGeom>
          </p:spPr>
        </p:pic>
        <p:pic>
          <p:nvPicPr>
            <p:cNvPr id="67" name="Picture 66"/>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216877" y="1815012"/>
              <a:ext cx="1251681" cy="1248300"/>
            </a:xfrm>
            <a:prstGeom prst="ellipse">
              <a:avLst/>
            </a:prstGeom>
          </p:spPr>
        </p:pic>
        <p:pic>
          <p:nvPicPr>
            <p:cNvPr id="68" name="Picture 6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770583" y="4337839"/>
              <a:ext cx="1254439" cy="1252728"/>
            </a:xfrm>
            <a:prstGeom prst="ellipse">
              <a:avLst/>
            </a:prstGeom>
          </p:spPr>
        </p:pic>
        <p:pic>
          <p:nvPicPr>
            <p:cNvPr id="69" name="Picture 68"/>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770583" y="1813138"/>
              <a:ext cx="1256148" cy="1252049"/>
            </a:xfrm>
            <a:prstGeom prst="ellipse">
              <a:avLst/>
            </a:prstGeom>
          </p:spPr>
        </p:pic>
        <p:pic>
          <p:nvPicPr>
            <p:cNvPr id="70" name="Picture 69"/>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959042" y="3075659"/>
              <a:ext cx="1252728" cy="1252049"/>
            </a:xfrm>
            <a:prstGeom prst="ellipse">
              <a:avLst/>
            </a:prstGeom>
          </p:spPr>
        </p:pic>
        <p:pic>
          <p:nvPicPr>
            <p:cNvPr id="71" name="Picture 70"/>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230127" y="4336128"/>
              <a:ext cx="1252728" cy="1256149"/>
            </a:xfrm>
            <a:prstGeom prst="ellipse">
              <a:avLst/>
            </a:prstGeom>
          </p:spPr>
        </p:pic>
        <p:sp>
          <p:nvSpPr>
            <p:cNvPr id="72" name="Freeform: Shape 71"/>
            <p:cNvSpPr/>
            <p:nvPr/>
          </p:nvSpPr>
          <p:spPr>
            <a:xfrm>
              <a:off x="5567814" y="3141924"/>
              <a:ext cx="1119518" cy="1119518"/>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algn="ctr"/>
              <a:r>
                <a:rPr lang="en-US" sz="1200" b="1" dirty="0"/>
                <a:t>Honeywell </a:t>
              </a:r>
              <a:br>
                <a:rPr lang="en-US" sz="1200" b="1" dirty="0"/>
              </a:br>
              <a:r>
                <a:rPr lang="en-US" sz="1200" b="1" dirty="0"/>
                <a:t>Research </a:t>
              </a:r>
              <a:br>
                <a:rPr lang="en-US" sz="1200" b="1" dirty="0"/>
              </a:br>
              <a:r>
                <a:rPr lang="en-US" sz="1200" b="1" dirty="0"/>
                <a:t>Chemicals</a:t>
              </a:r>
            </a:p>
          </p:txBody>
        </p:sp>
        <p:sp>
          <p:nvSpPr>
            <p:cNvPr id="73" name="Freeform: Shape 72"/>
            <p:cNvSpPr/>
            <p:nvPr/>
          </p:nvSpPr>
          <p:spPr>
            <a:xfrm rot="14400000">
              <a:off x="5593958" y="3054153"/>
              <a:ext cx="338314" cy="32539"/>
            </a:xfrm>
            <a:custGeom>
              <a:avLst/>
              <a:gdLst>
                <a:gd name="connsiteX0" fmla="*/ 0 w 343631"/>
                <a:gd name="connsiteY0" fmla="*/ 16525 h 33050"/>
                <a:gd name="connsiteX1" fmla="*/ 343631 w 343631"/>
                <a:gd name="connsiteY1" fmla="*/ 16525 h 33050"/>
              </a:gdLst>
              <a:ahLst/>
              <a:cxnLst>
                <a:cxn ang="0">
                  <a:pos x="connsiteX0" y="connsiteY0"/>
                </a:cxn>
                <a:cxn ang="0">
                  <a:pos x="connsiteX1" y="connsiteY1"/>
                </a:cxn>
              </a:cxnLst>
              <a:rect l="l" t="t" r="r" b="b"/>
              <a:pathLst>
                <a:path w="343631" h="33050">
                  <a:moveTo>
                    <a:pt x="0" y="16525"/>
                  </a:moveTo>
                  <a:lnTo>
                    <a:pt x="343631" y="16525"/>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none" lIns="175925" tIns="7935" rIns="175925" bIns="7934" numCol="1" spcCol="1270" anchor="ctr" anchorCtr="0">
              <a:noAutofit/>
            </a:bodyPr>
            <a:lstStyle/>
            <a:p>
              <a:pPr marL="0" lvl="0" indent="0" algn="ctr" defTabSz="222250">
                <a:lnSpc>
                  <a:spcPct val="90000"/>
                </a:lnSpc>
                <a:spcBef>
                  <a:spcPct val="0"/>
                </a:spcBef>
                <a:spcAft>
                  <a:spcPct val="35000"/>
                </a:spcAft>
                <a:buNone/>
              </a:pPr>
              <a:endParaRPr lang="en-US" sz="1200" kern="1200"/>
            </a:p>
          </p:txBody>
        </p:sp>
        <p:sp>
          <p:nvSpPr>
            <p:cNvPr id="74" name="Freeform: Shape 73">
              <a:hlinkClick r:id="rId14" action="ppaction://hlinksldjump"/>
            </p:cNvPr>
            <p:cNvSpPr/>
            <p:nvPr/>
          </p:nvSpPr>
          <p:spPr>
            <a:xfrm>
              <a:off x="4770583" y="1811088"/>
              <a:ext cx="1256149" cy="1256149"/>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bg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lvl="0" algn="ctr" defTabSz="1111250">
                <a:lnSpc>
                  <a:spcPct val="90000"/>
                </a:lnSpc>
                <a:spcAft>
                  <a:spcPct val="35000"/>
                </a:spcAft>
              </a:pPr>
              <a:r>
                <a:rPr lang="en-US" sz="1200" dirty="0">
                  <a:solidFill>
                    <a:schemeClr val="bg1"/>
                  </a:solidFill>
                </a:rPr>
                <a:t>Karl Fischer </a:t>
              </a:r>
              <a:br>
                <a:rPr lang="en-US" sz="1200" dirty="0">
                  <a:solidFill>
                    <a:schemeClr val="bg1"/>
                  </a:solidFill>
                </a:rPr>
              </a:br>
              <a:r>
                <a:rPr lang="en-US" sz="1200" dirty="0">
                  <a:solidFill>
                    <a:schemeClr val="bg1"/>
                  </a:solidFill>
                </a:rPr>
                <a:t>Titration</a:t>
              </a:r>
            </a:p>
          </p:txBody>
        </p:sp>
        <p:sp>
          <p:nvSpPr>
            <p:cNvPr id="75" name="Freeform: Shape 74"/>
            <p:cNvSpPr/>
            <p:nvPr/>
          </p:nvSpPr>
          <p:spPr>
            <a:xfrm rot="18000000">
              <a:off x="6322874" y="3054153"/>
              <a:ext cx="338314" cy="32539"/>
            </a:xfrm>
            <a:custGeom>
              <a:avLst/>
              <a:gdLst>
                <a:gd name="connsiteX0" fmla="*/ 0 w 343631"/>
                <a:gd name="connsiteY0" fmla="*/ 16525 h 33050"/>
                <a:gd name="connsiteX1" fmla="*/ 343631 w 343631"/>
                <a:gd name="connsiteY1" fmla="*/ 16525 h 33050"/>
              </a:gdLst>
              <a:ahLst/>
              <a:cxnLst>
                <a:cxn ang="0">
                  <a:pos x="connsiteX0" y="connsiteY0"/>
                </a:cxn>
                <a:cxn ang="0">
                  <a:pos x="connsiteX1" y="connsiteY1"/>
                </a:cxn>
              </a:cxnLst>
              <a:rect l="l" t="t" r="r" b="b"/>
              <a:pathLst>
                <a:path w="343631" h="33050">
                  <a:moveTo>
                    <a:pt x="0" y="16525"/>
                  </a:moveTo>
                  <a:lnTo>
                    <a:pt x="343631" y="16525"/>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none" lIns="175924" tIns="7935" rIns="175925" bIns="7933" numCol="1" spcCol="1270" anchor="ctr" anchorCtr="0">
              <a:noAutofit/>
            </a:bodyPr>
            <a:lstStyle/>
            <a:p>
              <a:pPr marL="0" lvl="0" indent="0" algn="ctr" defTabSz="222250">
                <a:lnSpc>
                  <a:spcPct val="90000"/>
                </a:lnSpc>
                <a:spcBef>
                  <a:spcPct val="0"/>
                </a:spcBef>
                <a:spcAft>
                  <a:spcPct val="35000"/>
                </a:spcAft>
                <a:buNone/>
              </a:pPr>
              <a:endParaRPr lang="en-US" sz="1200" kern="1200"/>
            </a:p>
          </p:txBody>
        </p:sp>
        <p:sp>
          <p:nvSpPr>
            <p:cNvPr id="76" name="Freeform: Shape 75">
              <a:hlinkClick r:id="rId15" action="ppaction://hlinksldjump"/>
            </p:cNvPr>
            <p:cNvSpPr/>
            <p:nvPr/>
          </p:nvSpPr>
          <p:spPr>
            <a:xfrm>
              <a:off x="6213667" y="1811088"/>
              <a:ext cx="1256149" cy="1256149"/>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bg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algn="ctr" defTabSz="1111250">
                <a:lnSpc>
                  <a:spcPct val="90000"/>
                </a:lnSpc>
                <a:spcAft>
                  <a:spcPct val="35000"/>
                </a:spcAft>
              </a:pPr>
              <a:r>
                <a:rPr lang="en-US" sz="1200" dirty="0">
                  <a:solidFill>
                    <a:schemeClr val="bg1"/>
                  </a:solidFill>
                </a:rPr>
                <a:t>Volumetric </a:t>
              </a:r>
              <a:br>
                <a:rPr lang="en-US" sz="1200" dirty="0">
                  <a:solidFill>
                    <a:schemeClr val="bg1"/>
                  </a:solidFill>
                </a:rPr>
              </a:br>
              <a:r>
                <a:rPr lang="en-US" sz="1200" dirty="0">
                  <a:solidFill>
                    <a:schemeClr val="bg1"/>
                  </a:solidFill>
                </a:rPr>
                <a:t>Titration</a:t>
              </a:r>
            </a:p>
          </p:txBody>
        </p:sp>
        <p:sp>
          <p:nvSpPr>
            <p:cNvPr id="77" name="Freeform: Shape 76"/>
            <p:cNvSpPr/>
            <p:nvPr/>
          </p:nvSpPr>
          <p:spPr>
            <a:xfrm>
              <a:off x="6687333" y="3685413"/>
              <a:ext cx="338314" cy="32539"/>
            </a:xfrm>
            <a:custGeom>
              <a:avLst/>
              <a:gdLst>
                <a:gd name="connsiteX0" fmla="*/ 0 w 343631"/>
                <a:gd name="connsiteY0" fmla="*/ 16525 h 33050"/>
                <a:gd name="connsiteX1" fmla="*/ 343631 w 343631"/>
                <a:gd name="connsiteY1" fmla="*/ 16525 h 33050"/>
              </a:gdLst>
              <a:ahLst/>
              <a:cxnLst>
                <a:cxn ang="0">
                  <a:pos x="connsiteX0" y="connsiteY0"/>
                </a:cxn>
                <a:cxn ang="0">
                  <a:pos x="connsiteX1" y="connsiteY1"/>
                </a:cxn>
              </a:cxnLst>
              <a:rect l="l" t="t" r="r" b="b"/>
              <a:pathLst>
                <a:path w="343631" h="33050">
                  <a:moveTo>
                    <a:pt x="0" y="16525"/>
                  </a:moveTo>
                  <a:lnTo>
                    <a:pt x="343631" y="16525"/>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none" lIns="175925" tIns="7934" rIns="175924" bIns="7934" numCol="1" spcCol="1270" anchor="ctr" anchorCtr="0">
              <a:noAutofit/>
            </a:bodyPr>
            <a:lstStyle/>
            <a:p>
              <a:pPr marL="0" lvl="0" indent="0" algn="ctr" defTabSz="222250">
                <a:lnSpc>
                  <a:spcPct val="90000"/>
                </a:lnSpc>
                <a:spcBef>
                  <a:spcPct val="0"/>
                </a:spcBef>
                <a:spcAft>
                  <a:spcPct val="35000"/>
                </a:spcAft>
                <a:buNone/>
              </a:pPr>
              <a:endParaRPr lang="en-US" sz="1200" kern="1200"/>
            </a:p>
          </p:txBody>
        </p:sp>
        <p:sp>
          <p:nvSpPr>
            <p:cNvPr id="78" name="Freeform: Shape 77">
              <a:hlinkClick r:id="rId16" action="ppaction://hlinksldjump"/>
            </p:cNvPr>
            <p:cNvSpPr/>
            <p:nvPr/>
          </p:nvSpPr>
          <p:spPr>
            <a:xfrm>
              <a:off x="6957331" y="3073609"/>
              <a:ext cx="1256149" cy="1256149"/>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bg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algn="ctr" defTabSz="1111250">
                <a:lnSpc>
                  <a:spcPct val="90000"/>
                </a:lnSpc>
                <a:spcAft>
                  <a:spcPct val="35000"/>
                </a:spcAft>
              </a:pPr>
              <a:r>
                <a:rPr lang="en-US" sz="1200" dirty="0">
                  <a:solidFill>
                    <a:schemeClr val="bg1"/>
                  </a:solidFill>
                </a:rPr>
                <a:t>Wet </a:t>
              </a:r>
              <a:br>
                <a:rPr lang="en-US" sz="1200" dirty="0">
                  <a:solidFill>
                    <a:schemeClr val="bg1"/>
                  </a:solidFill>
                </a:rPr>
              </a:br>
              <a:r>
                <a:rPr lang="en-US" sz="1200" dirty="0">
                  <a:solidFill>
                    <a:schemeClr val="bg1"/>
                  </a:solidFill>
                </a:rPr>
                <a:t>Chemistry</a:t>
              </a:r>
            </a:p>
          </p:txBody>
        </p:sp>
        <p:sp>
          <p:nvSpPr>
            <p:cNvPr id="79" name="Freeform: Shape 78"/>
            <p:cNvSpPr/>
            <p:nvPr/>
          </p:nvSpPr>
          <p:spPr>
            <a:xfrm rot="3600000">
              <a:off x="6322875" y="4316674"/>
              <a:ext cx="338314" cy="32539"/>
            </a:xfrm>
            <a:custGeom>
              <a:avLst/>
              <a:gdLst>
                <a:gd name="connsiteX0" fmla="*/ 0 w 343631"/>
                <a:gd name="connsiteY0" fmla="*/ 16525 h 33050"/>
                <a:gd name="connsiteX1" fmla="*/ 343631 w 343631"/>
                <a:gd name="connsiteY1" fmla="*/ 16525 h 33050"/>
              </a:gdLst>
              <a:ahLst/>
              <a:cxnLst>
                <a:cxn ang="0">
                  <a:pos x="connsiteX0" y="connsiteY0"/>
                </a:cxn>
                <a:cxn ang="0">
                  <a:pos x="connsiteX1" y="connsiteY1"/>
                </a:cxn>
              </a:cxnLst>
              <a:rect l="l" t="t" r="r" b="b"/>
              <a:pathLst>
                <a:path w="343631" h="33050">
                  <a:moveTo>
                    <a:pt x="0" y="16525"/>
                  </a:moveTo>
                  <a:lnTo>
                    <a:pt x="343631" y="16525"/>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none" lIns="175924" tIns="7934" rIns="175926" bIns="7935" numCol="1" spcCol="1270" anchor="ctr" anchorCtr="0">
              <a:noAutofit/>
            </a:bodyPr>
            <a:lstStyle/>
            <a:p>
              <a:pPr marL="0" lvl="0" indent="0" algn="ctr" defTabSz="222250">
                <a:lnSpc>
                  <a:spcPct val="90000"/>
                </a:lnSpc>
                <a:spcBef>
                  <a:spcPct val="0"/>
                </a:spcBef>
                <a:spcAft>
                  <a:spcPct val="35000"/>
                </a:spcAft>
                <a:buNone/>
              </a:pPr>
              <a:endParaRPr lang="en-US" sz="1200" kern="1200"/>
            </a:p>
          </p:txBody>
        </p:sp>
        <p:sp>
          <p:nvSpPr>
            <p:cNvPr id="80" name="Freeform: Shape 79">
              <a:hlinkClick r:id="rId17" action="ppaction://hlinksldjump"/>
            </p:cNvPr>
            <p:cNvSpPr/>
            <p:nvPr/>
          </p:nvSpPr>
          <p:spPr>
            <a:xfrm>
              <a:off x="6228416" y="4336128"/>
              <a:ext cx="1256149" cy="1256149"/>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bg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algn="ctr" defTabSz="1111250">
                <a:lnSpc>
                  <a:spcPct val="90000"/>
                </a:lnSpc>
                <a:spcAft>
                  <a:spcPct val="35000"/>
                </a:spcAft>
              </a:pPr>
              <a:r>
                <a:rPr lang="en-US" sz="1200" dirty="0">
                  <a:solidFill>
                    <a:schemeClr val="bg1"/>
                  </a:solidFill>
                </a:rPr>
                <a:t>Spectroscopy &amp; </a:t>
              </a:r>
              <a:br>
                <a:rPr lang="en-US" sz="1200" dirty="0">
                  <a:solidFill>
                    <a:schemeClr val="bg1"/>
                  </a:solidFill>
                </a:rPr>
              </a:br>
              <a:r>
                <a:rPr lang="en-US" sz="1200" dirty="0">
                  <a:solidFill>
                    <a:schemeClr val="bg1"/>
                  </a:solidFill>
                </a:rPr>
                <a:t>Spectrometry</a:t>
              </a:r>
            </a:p>
          </p:txBody>
        </p:sp>
        <p:sp>
          <p:nvSpPr>
            <p:cNvPr id="81" name="Freeform: Shape 80"/>
            <p:cNvSpPr/>
            <p:nvPr/>
          </p:nvSpPr>
          <p:spPr>
            <a:xfrm rot="18000000">
              <a:off x="5593958" y="4316672"/>
              <a:ext cx="338315" cy="32540"/>
            </a:xfrm>
            <a:custGeom>
              <a:avLst/>
              <a:gdLst>
                <a:gd name="connsiteX0" fmla="*/ 0 w 343631"/>
                <a:gd name="connsiteY0" fmla="*/ 16525 h 33050"/>
                <a:gd name="connsiteX1" fmla="*/ 343631 w 343631"/>
                <a:gd name="connsiteY1" fmla="*/ 16525 h 33050"/>
              </a:gdLst>
              <a:ahLst/>
              <a:cxnLst>
                <a:cxn ang="0">
                  <a:pos x="connsiteX0" y="connsiteY0"/>
                </a:cxn>
                <a:cxn ang="0">
                  <a:pos x="connsiteX1" y="connsiteY1"/>
                </a:cxn>
              </a:cxnLst>
              <a:rect l="l" t="t" r="r" b="b"/>
              <a:pathLst>
                <a:path w="343631" h="33050">
                  <a:moveTo>
                    <a:pt x="343631" y="16525"/>
                  </a:moveTo>
                  <a:lnTo>
                    <a:pt x="0" y="16525"/>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none" lIns="175923" tIns="7935" rIns="175927" bIns="7934" numCol="1" spcCol="1270" anchor="ctr" anchorCtr="0">
              <a:noAutofit/>
            </a:bodyPr>
            <a:lstStyle/>
            <a:p>
              <a:pPr marL="0" lvl="0" indent="0" algn="ctr" defTabSz="222250">
                <a:lnSpc>
                  <a:spcPct val="90000"/>
                </a:lnSpc>
                <a:spcBef>
                  <a:spcPct val="0"/>
                </a:spcBef>
                <a:spcAft>
                  <a:spcPct val="35000"/>
                </a:spcAft>
                <a:buNone/>
              </a:pPr>
              <a:endParaRPr lang="en-US" sz="1200" kern="1200"/>
            </a:p>
          </p:txBody>
        </p:sp>
        <p:sp>
          <p:nvSpPr>
            <p:cNvPr id="82" name="Freeform: Shape 81">
              <a:hlinkClick r:id="rId18" action="ppaction://hlinksldjump"/>
            </p:cNvPr>
            <p:cNvSpPr/>
            <p:nvPr/>
          </p:nvSpPr>
          <p:spPr>
            <a:xfrm>
              <a:off x="4770583" y="4336129"/>
              <a:ext cx="1256149" cy="1256149"/>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bg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algn="ctr" defTabSz="1111250">
                <a:lnSpc>
                  <a:spcPct val="90000"/>
                </a:lnSpc>
                <a:spcAft>
                  <a:spcPct val="35000"/>
                </a:spcAft>
              </a:pPr>
              <a:r>
                <a:rPr lang="en-US" sz="1200" dirty="0">
                  <a:solidFill>
                    <a:schemeClr val="bg1"/>
                  </a:solidFill>
                </a:rPr>
                <a:t>Liquid </a:t>
              </a:r>
              <a:br>
                <a:rPr lang="en-US" sz="1200" dirty="0">
                  <a:solidFill>
                    <a:schemeClr val="bg1"/>
                  </a:solidFill>
                </a:rPr>
              </a:br>
              <a:r>
                <a:rPr lang="en-US" sz="1200" dirty="0">
                  <a:solidFill>
                    <a:schemeClr val="bg1"/>
                  </a:solidFill>
                </a:rPr>
                <a:t>Chromatography</a:t>
              </a:r>
            </a:p>
          </p:txBody>
        </p:sp>
        <p:sp>
          <p:nvSpPr>
            <p:cNvPr id="83" name="Freeform: Shape 82"/>
            <p:cNvSpPr/>
            <p:nvPr/>
          </p:nvSpPr>
          <p:spPr>
            <a:xfrm>
              <a:off x="5229500" y="3685412"/>
              <a:ext cx="338314" cy="32540"/>
            </a:xfrm>
            <a:custGeom>
              <a:avLst/>
              <a:gdLst>
                <a:gd name="connsiteX0" fmla="*/ 0 w 343631"/>
                <a:gd name="connsiteY0" fmla="*/ 16525 h 33050"/>
                <a:gd name="connsiteX1" fmla="*/ 343631 w 343631"/>
                <a:gd name="connsiteY1" fmla="*/ 16525 h 33050"/>
              </a:gdLst>
              <a:ahLst/>
              <a:cxnLst>
                <a:cxn ang="0">
                  <a:pos x="connsiteX0" y="connsiteY0"/>
                </a:cxn>
                <a:cxn ang="0">
                  <a:pos x="connsiteX1" y="connsiteY1"/>
                </a:cxn>
              </a:cxnLst>
              <a:rect l="l" t="t" r="r" b="b"/>
              <a:pathLst>
                <a:path w="343631" h="33050">
                  <a:moveTo>
                    <a:pt x="343631" y="16525"/>
                  </a:moveTo>
                  <a:lnTo>
                    <a:pt x="0" y="16525"/>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none" lIns="175924" tIns="7936" rIns="175925" bIns="7933" numCol="1" spcCol="1270" anchor="ctr" anchorCtr="0">
              <a:noAutofit/>
            </a:bodyPr>
            <a:lstStyle/>
            <a:p>
              <a:pPr marL="0" lvl="0" indent="0" algn="ctr" defTabSz="222250">
                <a:lnSpc>
                  <a:spcPct val="90000"/>
                </a:lnSpc>
                <a:spcBef>
                  <a:spcPct val="0"/>
                </a:spcBef>
                <a:spcAft>
                  <a:spcPct val="35000"/>
                </a:spcAft>
                <a:buNone/>
              </a:pPr>
              <a:endParaRPr lang="en-US" sz="1200" kern="1200"/>
            </a:p>
          </p:txBody>
        </p:sp>
        <p:sp>
          <p:nvSpPr>
            <p:cNvPr id="84" name="Freeform: Shape 83">
              <a:hlinkClick r:id="rId19" action="ppaction://hlinksldjump"/>
            </p:cNvPr>
            <p:cNvSpPr/>
            <p:nvPr/>
          </p:nvSpPr>
          <p:spPr>
            <a:xfrm>
              <a:off x="4041666" y="3073609"/>
              <a:ext cx="1256149" cy="1256149"/>
            </a:xfrm>
            <a:custGeom>
              <a:avLst/>
              <a:gdLst>
                <a:gd name="connsiteX0" fmla="*/ 0 w 1137114"/>
                <a:gd name="connsiteY0" fmla="*/ 568557 h 1137114"/>
                <a:gd name="connsiteX1" fmla="*/ 568557 w 1137114"/>
                <a:gd name="connsiteY1" fmla="*/ 0 h 1137114"/>
                <a:gd name="connsiteX2" fmla="*/ 1137114 w 1137114"/>
                <a:gd name="connsiteY2" fmla="*/ 568557 h 1137114"/>
                <a:gd name="connsiteX3" fmla="*/ 568557 w 1137114"/>
                <a:gd name="connsiteY3" fmla="*/ 1137114 h 1137114"/>
                <a:gd name="connsiteX4" fmla="*/ 0 w 1137114"/>
                <a:gd name="connsiteY4" fmla="*/ 568557 h 113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14" h="1137114">
                  <a:moveTo>
                    <a:pt x="0" y="568557"/>
                  </a:moveTo>
                  <a:cubicBezTo>
                    <a:pt x="0" y="254552"/>
                    <a:pt x="254552" y="0"/>
                    <a:pt x="568557" y="0"/>
                  </a:cubicBezTo>
                  <a:cubicBezTo>
                    <a:pt x="882562" y="0"/>
                    <a:pt x="1137114" y="254552"/>
                    <a:pt x="1137114" y="568557"/>
                  </a:cubicBezTo>
                  <a:cubicBezTo>
                    <a:pt x="1137114" y="882562"/>
                    <a:pt x="882562" y="1137114"/>
                    <a:pt x="568557" y="1137114"/>
                  </a:cubicBezTo>
                  <a:cubicBezTo>
                    <a:pt x="254552" y="1137114"/>
                    <a:pt x="0" y="882562"/>
                    <a:pt x="0" y="568557"/>
                  </a:cubicBezTo>
                  <a:close/>
                </a:path>
              </a:pathLst>
            </a:custGeom>
            <a:solidFill>
              <a:schemeClr val="bg2">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2401" tIns="182401" rIns="182401" bIns="182401" numCol="1" spcCol="1270" anchor="ctr" anchorCtr="0">
              <a:noAutofit/>
            </a:bodyPr>
            <a:lstStyle/>
            <a:p>
              <a:pPr algn="ctr" defTabSz="1111250">
                <a:lnSpc>
                  <a:spcPct val="90000"/>
                </a:lnSpc>
                <a:spcAft>
                  <a:spcPct val="35000"/>
                </a:spcAft>
              </a:pPr>
              <a:r>
                <a:rPr lang="en-US" sz="1200" dirty="0">
                  <a:solidFill>
                    <a:schemeClr val="bg1"/>
                  </a:solidFill>
                </a:rPr>
                <a:t>Gas </a:t>
              </a:r>
              <a:br>
                <a:rPr lang="en-US" sz="1200" dirty="0">
                  <a:solidFill>
                    <a:schemeClr val="bg1"/>
                  </a:solidFill>
                </a:rPr>
              </a:br>
              <a:r>
                <a:rPr lang="en-US" sz="1200" dirty="0">
                  <a:solidFill>
                    <a:schemeClr val="bg1"/>
                  </a:solidFill>
                </a:rPr>
                <a:t>Chromatography</a:t>
              </a:r>
            </a:p>
          </p:txBody>
        </p:sp>
      </p:grpSp>
    </p:spTree>
    <p:extLst>
      <p:ext uri="{BB962C8B-B14F-4D97-AF65-F5344CB8AC3E}">
        <p14:creationId xmlns:p14="http://schemas.microsoft.com/office/powerpoint/2010/main" val="28175545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42686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7" name="think-cell Slide" r:id="rId5" imgW="395" imgH="394" progId="TCLayout.ActiveDocument.1">
                  <p:embed/>
                </p:oleObj>
              </mc:Choice>
              <mc:Fallback>
                <p:oleObj name="think-cell Slide" r:id="rId5" imgW="395" imgH="394"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12990" y="-105291"/>
            <a:ext cx="184731" cy="369332"/>
          </a:xfrm>
          <a:prstGeom prst="rect">
            <a:avLst/>
          </a:prstGeom>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b="1"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
        <p:nvSpPr>
          <p:cNvPr id="20" name="Title 19"/>
          <p:cNvSpPr>
            <a:spLocks noGrp="1"/>
          </p:cNvSpPr>
          <p:nvPr>
            <p:ph type="title"/>
          </p:nvPr>
        </p:nvSpPr>
        <p:spPr/>
        <p:txBody>
          <a:bodyPr/>
          <a:lstStyle/>
          <a:p>
            <a:r>
              <a:rPr lang="en-US" dirty="0"/>
              <a:t>Gas Chromatography (GC)</a:t>
            </a:r>
          </a:p>
        </p:txBody>
      </p:sp>
      <p:pic>
        <p:nvPicPr>
          <p:cNvPr id="4" name="Picture 3" descr="honeywell-houseBrands_Riedel-de Haân-R_rg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78722" y="2959423"/>
            <a:ext cx="1443132" cy="396000"/>
          </a:xfrm>
          <a:prstGeom prst="rect">
            <a:avLst/>
          </a:prstGeom>
        </p:spPr>
      </p:pic>
      <p:sp>
        <p:nvSpPr>
          <p:cNvPr id="21" name="Text Placeholder 20"/>
          <p:cNvSpPr>
            <a:spLocks noGrp="1"/>
          </p:cNvSpPr>
          <p:nvPr>
            <p:ph type="body" sz="quarter" idx="10"/>
          </p:nvPr>
        </p:nvSpPr>
        <p:spPr>
          <a:xfrm>
            <a:off x="713232" y="1201771"/>
            <a:ext cx="8892382" cy="1308050"/>
          </a:xfrm>
          <a:prstGeom prst="rect">
            <a:avLst/>
          </a:prstGeom>
        </p:spPr>
        <p:txBody>
          <a:bodyPr wrap="square" anchor="t">
            <a:spAutoFit/>
          </a:bodyPr>
          <a:lstStyle/>
          <a:p>
            <a:pPr marL="0" indent="0">
              <a:spcBef>
                <a:spcPts val="600"/>
              </a:spcBef>
              <a:buNone/>
            </a:pPr>
            <a:r>
              <a:rPr lang="en-US" sz="1600" b="1" dirty="0">
                <a:solidFill>
                  <a:schemeClr val="bg2"/>
                </a:solidFill>
              </a:rPr>
              <a:t>Solvents </a:t>
            </a:r>
          </a:p>
          <a:p>
            <a:pPr marL="169863" indent="-169863">
              <a:spcBef>
                <a:spcPts val="600"/>
              </a:spcBef>
              <a:buClr>
                <a:schemeClr val="tx2"/>
              </a:buClr>
              <a:buFont typeface="Arial" panose="020B0604020202020204" pitchFamily="34" charset="0"/>
              <a:buChar char="•"/>
            </a:pPr>
            <a:r>
              <a:rPr lang="en-US" sz="1600" b="0" dirty="0">
                <a:solidFill>
                  <a:schemeClr val="bg2"/>
                </a:solidFill>
              </a:rPr>
              <a:t>In various grades for various applications</a:t>
            </a:r>
          </a:p>
          <a:p>
            <a:pPr marL="169863" indent="-169863">
              <a:spcBef>
                <a:spcPts val="600"/>
              </a:spcBef>
              <a:buClr>
                <a:schemeClr val="tx2"/>
              </a:buClr>
              <a:buFont typeface="Arial" panose="020B0604020202020204" pitchFamily="34" charset="0"/>
              <a:buChar char="•"/>
            </a:pPr>
            <a:r>
              <a:rPr lang="en-US" sz="1600" b="0" dirty="0">
                <a:solidFill>
                  <a:schemeClr val="bg2"/>
                </a:solidFill>
                <a:latin typeface="Arial" charset="0"/>
              </a:rPr>
              <a:t>A variety of packaging solutions, including stainless steel returnable drums</a:t>
            </a:r>
          </a:p>
          <a:p>
            <a:pPr marL="169863" indent="-169863">
              <a:spcBef>
                <a:spcPts val="600"/>
              </a:spcBef>
              <a:buClr>
                <a:schemeClr val="tx2"/>
              </a:buClr>
              <a:buFont typeface="Arial" panose="020B0604020202020204" pitchFamily="34" charset="0"/>
              <a:buChar char="•"/>
            </a:pPr>
            <a:r>
              <a:rPr lang="en-US" sz="1600" b="0" dirty="0">
                <a:solidFill>
                  <a:schemeClr val="bg2"/>
                </a:solidFill>
              </a:rPr>
              <a:t>Made to the original specifications that guarantee e</a:t>
            </a:r>
            <a:r>
              <a:rPr lang="en-US" sz="1600" b="0" dirty="0">
                <a:solidFill>
                  <a:schemeClr val="bg2"/>
                </a:solidFill>
                <a:latin typeface="Arial" charset="0"/>
              </a:rPr>
              <a:t>xceptional purity and lot-to-lot consistency</a:t>
            </a:r>
          </a:p>
        </p:txBody>
      </p:sp>
      <p:pic>
        <p:nvPicPr>
          <p:cNvPr id="14" name="Picture 13" descr="honeywell-houseBrands_Burdick-Jackson-T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23811" y="3705212"/>
            <a:ext cx="1352953" cy="360000"/>
          </a:xfrm>
          <a:prstGeom prst="rect">
            <a:avLst/>
          </a:prstGeom>
        </p:spPr>
      </p:pic>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42906" y="4542594"/>
            <a:ext cx="1514764" cy="1514764"/>
          </a:xfrm>
          <a:prstGeom prst="rect">
            <a:avLst/>
          </a:prstGeom>
        </p:spPr>
      </p:pic>
      <p:sp>
        <p:nvSpPr>
          <p:cNvPr id="13" name="Text Placeholder 20"/>
          <p:cNvSpPr txBox="1">
            <a:spLocks/>
          </p:cNvSpPr>
          <p:nvPr/>
        </p:nvSpPr>
        <p:spPr>
          <a:xfrm>
            <a:off x="963429" y="2594344"/>
            <a:ext cx="3844830" cy="1308315"/>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Font typeface="Arial" panose="020B0604020202020204" pitchFamily="34" charset="0"/>
              <a:buNone/>
            </a:pPr>
            <a:r>
              <a:rPr lang="en-US" sz="1400" b="1" dirty="0">
                <a:solidFill>
                  <a:schemeClr val="tx2"/>
                </a:solidFill>
              </a:rPr>
              <a:t>Burdick &amp; Jackson™ solvents</a:t>
            </a:r>
          </a:p>
          <a:p>
            <a:r>
              <a:rPr lang="en-US" sz="1400" dirty="0">
                <a:solidFill>
                  <a:schemeClr val="bg2"/>
                </a:solidFill>
              </a:rPr>
              <a:t>High purity solvent for various applications (Low trace impurities, low water content and low particulate levels)</a:t>
            </a:r>
          </a:p>
        </p:txBody>
      </p:sp>
      <p:sp>
        <p:nvSpPr>
          <p:cNvPr id="15" name="Text Placeholder 20"/>
          <p:cNvSpPr txBox="1">
            <a:spLocks/>
          </p:cNvSpPr>
          <p:nvPr/>
        </p:nvSpPr>
        <p:spPr>
          <a:xfrm>
            <a:off x="963429" y="4102705"/>
            <a:ext cx="3844830" cy="1912663"/>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Font typeface="Arial" panose="020B0604020202020204" pitchFamily="34" charset="0"/>
              <a:buNone/>
            </a:pPr>
            <a:r>
              <a:rPr lang="en-US" sz="1400" b="1" dirty="0">
                <a:solidFill>
                  <a:schemeClr val="tx2"/>
                </a:solidFill>
              </a:rPr>
              <a:t>Burdick &amp; Jackson™ GC</a:t>
            </a:r>
            <a:r>
              <a:rPr lang="en-US" sz="1400" b="1" baseline="30000" dirty="0">
                <a:solidFill>
                  <a:schemeClr val="tx2"/>
                </a:solidFill>
              </a:rPr>
              <a:t>2 </a:t>
            </a:r>
            <a:r>
              <a:rPr lang="en-US" sz="1400" b="1" dirty="0">
                <a:solidFill>
                  <a:schemeClr val="tx2"/>
                </a:solidFill>
              </a:rPr>
              <a:t>solvents</a:t>
            </a:r>
          </a:p>
          <a:p>
            <a:pPr>
              <a:spcBef>
                <a:spcPts val="600"/>
              </a:spcBef>
              <a:spcAft>
                <a:spcPts val="0"/>
              </a:spcAft>
            </a:pPr>
            <a:r>
              <a:rPr lang="en-US" sz="1400" dirty="0">
                <a:solidFill>
                  <a:schemeClr val="bg2"/>
                </a:solidFill>
              </a:rPr>
              <a:t>Solvents for environmental analysis such as capillary gas chromatography applications requiring trace analysis at or below the part-per-billion level</a:t>
            </a:r>
          </a:p>
          <a:p>
            <a:pPr>
              <a:spcBef>
                <a:spcPts val="600"/>
              </a:spcBef>
              <a:spcAft>
                <a:spcPts val="0"/>
              </a:spcAft>
            </a:pPr>
            <a:r>
              <a:rPr lang="en-US" sz="1400" dirty="0">
                <a:solidFill>
                  <a:schemeClr val="bg2"/>
                </a:solidFill>
              </a:rPr>
              <a:t>Ideal for EPA protocols.</a:t>
            </a:r>
          </a:p>
        </p:txBody>
      </p:sp>
      <p:sp>
        <p:nvSpPr>
          <p:cNvPr id="16" name="Text Placeholder 20"/>
          <p:cNvSpPr txBox="1">
            <a:spLocks/>
          </p:cNvSpPr>
          <p:nvPr/>
        </p:nvSpPr>
        <p:spPr>
          <a:xfrm>
            <a:off x="5014113" y="2594344"/>
            <a:ext cx="3931920" cy="1308315"/>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2"/>
                </a:solidFill>
              </a:rPr>
              <a:t>Chromasolv™ solvents for residue analysis </a:t>
            </a:r>
            <a:r>
              <a:rPr lang="en-US" sz="1400" dirty="0">
                <a:solidFill>
                  <a:schemeClr val="bg2"/>
                </a:solidFill>
              </a:rPr>
              <a:t>of pesticides and other low-volatile substances using GC, e.g. dioxins, furans and PCB</a:t>
            </a:r>
          </a:p>
          <a:p>
            <a:r>
              <a:rPr lang="en-US" sz="1400" dirty="0">
                <a:solidFill>
                  <a:schemeClr val="bg2"/>
                </a:solidFill>
              </a:rPr>
              <a:t>Non-volatile matter and water content specified</a:t>
            </a:r>
          </a:p>
        </p:txBody>
      </p:sp>
      <p:sp>
        <p:nvSpPr>
          <p:cNvPr id="17" name="Text Placeholder 20"/>
          <p:cNvSpPr txBox="1">
            <a:spLocks/>
          </p:cNvSpPr>
          <p:nvPr/>
        </p:nvSpPr>
        <p:spPr>
          <a:xfrm>
            <a:off x="5014113" y="4102705"/>
            <a:ext cx="3931920" cy="1912663"/>
          </a:xfrm>
          <a:prstGeom prst="rect">
            <a:avLst/>
          </a:prstGeom>
          <a:solidFill>
            <a:schemeClr val="bg1">
              <a:lumMod val="95000"/>
            </a:schemeClr>
          </a:solidFill>
          <a:ln>
            <a:solidFill>
              <a:schemeClr val="bg1">
                <a:lumMod val="75000"/>
              </a:schemeClr>
            </a:solidFill>
          </a:ln>
        </p:spPr>
        <p:txBody>
          <a:bodyPr wrap="square">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2"/>
                </a:solidFill>
              </a:rPr>
              <a:t>Chromasolv™ GC-headspace solvents </a:t>
            </a:r>
          </a:p>
          <a:p>
            <a:r>
              <a:rPr lang="en-US" sz="1400" dirty="0">
                <a:solidFill>
                  <a:schemeClr val="bg2"/>
                </a:solidFill>
              </a:rPr>
              <a:t>For identification/quantification of residual solvents in pharmaceuticals using GC-headspace methods</a:t>
            </a:r>
          </a:p>
          <a:p>
            <a:r>
              <a:rPr lang="en-US" sz="1400" dirty="0">
                <a:solidFill>
                  <a:schemeClr val="bg2"/>
                </a:solidFill>
              </a:rPr>
              <a:t>Meet USP,  Ph. Eur. and ICH requirements</a:t>
            </a:r>
          </a:p>
          <a:p>
            <a:r>
              <a:rPr lang="en-US" sz="1400" dirty="0">
                <a:solidFill>
                  <a:schemeClr val="bg2"/>
                </a:solidFill>
              </a:rPr>
              <a:t>GC headspace application tested</a:t>
            </a:r>
          </a:p>
          <a:p>
            <a:r>
              <a:rPr lang="en-US" sz="1400" dirty="0">
                <a:solidFill>
                  <a:schemeClr val="bg2"/>
                </a:solidFill>
              </a:rPr>
              <a:t>Packed under inert gas for longer shelf life</a:t>
            </a:r>
          </a:p>
        </p:txBody>
      </p:sp>
      <p:pic>
        <p:nvPicPr>
          <p:cNvPr id="9" name="Picture 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665741" y="1313503"/>
            <a:ext cx="1874325" cy="1252049"/>
          </a:xfrm>
          <a:prstGeom prst="rect">
            <a:avLst/>
          </a:prstGeom>
        </p:spPr>
      </p:pic>
      <p:sp>
        <p:nvSpPr>
          <p:cNvPr id="11" name="Slide Number Placeholder 10"/>
          <p:cNvSpPr>
            <a:spLocks noGrp="1"/>
          </p:cNvSpPr>
          <p:nvPr>
            <p:ph type="sldNum" sz="quarter" idx="10"/>
          </p:nvPr>
        </p:nvSpPr>
        <p:spPr/>
        <p:txBody>
          <a:bodyPr/>
          <a:lstStyle/>
          <a:p>
            <a:pPr>
              <a:defRPr/>
            </a:pPr>
            <a:fld id="{521D1E3F-96BE-4EC6-B772-60D92C1E53EA}" type="slidenum">
              <a:rPr lang="en-US" smtClean="0"/>
              <a:pPr>
                <a:defRPr/>
              </a:pPr>
              <a:t>8</a:t>
            </a:fld>
            <a:endParaRPr lang="en-US" dirty="0"/>
          </a:p>
        </p:txBody>
      </p:sp>
      <p:pic>
        <p:nvPicPr>
          <p:cNvPr id="3" name="Picture 2">
            <a:hlinkClick r:id="rId11" action="ppaction://hlinksldjump"/>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510388" y="282793"/>
            <a:ext cx="645424" cy="646122"/>
          </a:xfrm>
          <a:prstGeom prst="rect">
            <a:avLst/>
          </a:prstGeom>
        </p:spPr>
      </p:pic>
    </p:spTree>
    <p:extLst>
      <p:ext uri="{BB962C8B-B14F-4D97-AF65-F5344CB8AC3E}">
        <p14:creationId xmlns:p14="http://schemas.microsoft.com/office/powerpoint/2010/main" val="14653552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4HrtAwoN0WV85tLOBcsB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dWpybMXQMm.j2V4IWp1LQ"/>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8nrmB9NRvC9bInQLYdTd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CuNU_xhSyezbfyEqY.N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WGj6XsGSDC4Kp0MmWrC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lQkcDSeTCOtzNWvMbIA_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qpgGEYITMmtXj23AR01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0vw_2mJQlOj5mremU3Ss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rA3Bb8AQECM584Rwboh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gStMOBNQO232wbRWU_O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H7VXvHyTfONHL_1_Dw2Y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2j9W4L2RhyWgvksGnB0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YcyEvaQRIq1BIMFBauVL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N.YmfE3RlmmAJwwBY9J_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Mh5zAG1QdWGMs.Rrnmf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oneywell Single Image Cover">
  <a:themeElements>
    <a:clrScheme name="HON">
      <a:dk1>
        <a:srgbClr val="707070"/>
      </a:dk1>
      <a:lt1>
        <a:srgbClr val="FFFFFF"/>
      </a:lt1>
      <a:dk2>
        <a:srgbClr val="E1261C"/>
      </a:dk2>
      <a:lt2>
        <a:srgbClr val="000000"/>
      </a:lt2>
      <a:accent1>
        <a:srgbClr val="FFC627"/>
      </a:accent1>
      <a:accent2>
        <a:srgbClr val="F37021"/>
      </a:accent2>
      <a:accent3>
        <a:srgbClr val="1792E5"/>
      </a:accent3>
      <a:accent4>
        <a:srgbClr val="FFFFFF"/>
      </a:accent4>
      <a:accent5>
        <a:srgbClr val="FFFFFF"/>
      </a:accent5>
      <a:accent6>
        <a:srgbClr val="FFFFFF"/>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_16x9" id="{C42472D5-BEC0-4916-9C24-1870CEA876B1}" vid="{80B1F361-6B04-47B2-B34C-DA8FDAD589B0}"/>
    </a:ext>
  </a:extLst>
</a:theme>
</file>

<file path=ppt/theme/theme2.xml><?xml version="1.0" encoding="utf-8"?>
<a:theme xmlns:a="http://schemas.openxmlformats.org/drawingml/2006/main" name="Honeywell Theme">
  <a:themeElements>
    <a:clrScheme name="HON">
      <a:dk1>
        <a:srgbClr val="707070"/>
      </a:dk1>
      <a:lt1>
        <a:srgbClr val="FFFFFF"/>
      </a:lt1>
      <a:dk2>
        <a:srgbClr val="E1261C"/>
      </a:dk2>
      <a:lt2>
        <a:srgbClr val="000000"/>
      </a:lt2>
      <a:accent1>
        <a:srgbClr val="FFC627"/>
      </a:accent1>
      <a:accent2>
        <a:srgbClr val="F37021"/>
      </a:accent2>
      <a:accent3>
        <a:srgbClr val="1792E5"/>
      </a:accent3>
      <a:accent4>
        <a:srgbClr val="FFFFFF"/>
      </a:accent4>
      <a:accent5>
        <a:srgbClr val="FFFFFF"/>
      </a:accent5>
      <a:accent6>
        <a:srgbClr val="FFFFFF"/>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_16x9" id="{C42472D5-BEC0-4916-9C24-1870CEA876B1}" vid="{A6739C69-AEDA-4E79-B7C9-D7F7D10ED691}"/>
    </a:ext>
  </a:extLst>
</a:theme>
</file>

<file path=ppt/theme/theme3.xml><?xml version="1.0" encoding="utf-8"?>
<a:theme xmlns:a="http://schemas.openxmlformats.org/drawingml/2006/main" name="2_Honeywell Theme">
  <a:themeElements>
    <a:clrScheme name="HON">
      <a:dk1>
        <a:srgbClr val="707070"/>
      </a:dk1>
      <a:lt1>
        <a:srgbClr val="FFFFFF"/>
      </a:lt1>
      <a:dk2>
        <a:srgbClr val="E1261C"/>
      </a:dk2>
      <a:lt2>
        <a:srgbClr val="000000"/>
      </a:lt2>
      <a:accent1>
        <a:srgbClr val="FFC627"/>
      </a:accent1>
      <a:accent2>
        <a:srgbClr val="F37021"/>
      </a:accent2>
      <a:accent3>
        <a:srgbClr val="1792E5"/>
      </a:accent3>
      <a:accent4>
        <a:srgbClr val="FFFFFF"/>
      </a:accent4>
      <a:accent5>
        <a:srgbClr val="FFFFFF"/>
      </a:accent5>
      <a:accent6>
        <a:srgbClr val="FFFFFF"/>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_16x9" id="{C42472D5-BEC0-4916-9C24-1870CEA876B1}" vid="{D01384CD-A308-4533-A588-6137C6494C4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EB125E098E7F49A0205A16AC239CE8" ma:contentTypeVersion="0" ma:contentTypeDescription="Create a new document." ma:contentTypeScope="" ma:versionID="73d8c0722a46478c40824ebff996163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FB1CA-469E-4324-9C07-766BF09E0FD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9A711268-4532-4FB9-8196-23D231793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Honeywell PPT Template_16x9_V45_August 2017 potx</Template>
  <TotalTime>62</TotalTime>
  <Words>2256</Words>
  <Application>Microsoft Office PowerPoint</Application>
  <PresentationFormat>Widescreen</PresentationFormat>
  <Paragraphs>330</Paragraphs>
  <Slides>21</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Courier New</vt:lpstr>
      <vt:lpstr>Helvetica 55 Roman</vt:lpstr>
      <vt:lpstr>Helvetica Neue</vt:lpstr>
      <vt:lpstr>HelveticaNeue BoldCond</vt:lpstr>
      <vt:lpstr>Wingdings</vt:lpstr>
      <vt:lpstr>Honeywell Single Image Cover</vt:lpstr>
      <vt:lpstr>Honeywell Theme</vt:lpstr>
      <vt:lpstr>2_Honeywell Theme</vt:lpstr>
      <vt:lpstr>think-cell Slide</vt:lpstr>
      <vt:lpstr>PowerPoint Presentation</vt:lpstr>
      <vt:lpstr>Agenda</vt:lpstr>
      <vt:lpstr>Honeywell Overview</vt:lpstr>
      <vt:lpstr>Honeywell Research Chemicals</vt:lpstr>
      <vt:lpstr>Research Chemicals Business | Background Timeline</vt:lpstr>
      <vt:lpstr>Honeywell Research Chemicals</vt:lpstr>
      <vt:lpstr>Two Production Plants</vt:lpstr>
      <vt:lpstr>High-quality Reagents and Chemicals for Analytical Applications </vt:lpstr>
      <vt:lpstr>Gas Chromatography (GC)</vt:lpstr>
      <vt:lpstr>Liquid Chromatography (HPLC, LC-MS, UHPLC)</vt:lpstr>
      <vt:lpstr>Volumetric Titration</vt:lpstr>
      <vt:lpstr>Karl Fischer Titration</vt:lpstr>
      <vt:lpstr>Wet Chemistry</vt:lpstr>
      <vt:lpstr>Spectroscopy &amp; Spectrometry</vt:lpstr>
      <vt:lpstr>Honeywell B&amp;J Reagents and Solvents for Oligo and Peptide Synthesis – NA/ APAC only </vt:lpstr>
      <vt:lpstr>BioSyn™ Reagents</vt:lpstr>
      <vt:lpstr>BioSyn™ Solvents or Related Products</vt:lpstr>
      <vt:lpstr>Greyhound Chromatography Company Profile</vt:lpstr>
      <vt:lpstr>Greyhound Chromatography Company Prolfile</vt:lpstr>
      <vt:lpstr>Greyhound Chromatography and Allied Chemicals</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Baid, Sumit</dc:creator>
  <cp:lastModifiedBy>Sue Massie</cp:lastModifiedBy>
  <cp:revision>103</cp:revision>
  <cp:lastPrinted>2017-03-17T20:56:54Z</cp:lastPrinted>
  <dcterms:created xsi:type="dcterms:W3CDTF">2018-01-31T14:07:45Z</dcterms:created>
  <dcterms:modified xsi:type="dcterms:W3CDTF">2020-07-16T11:18:56Z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32119aae-57f2-4d7d-a307-88f2055e1be6 </vt:lpwstr>
  </property>
  <property fmtid="{D5CDD505-2E9C-101B-9397-08002B2CF9AE}" pid="3" name="bjSaver">
    <vt:lpwstr>C6yyvslE/cipFLfbT8VtR7D11cRej5tm</vt:lpwstr>
  </property>
  <property fmtid="{D5CDD505-2E9C-101B-9397-08002B2CF9AE}" pid="4" name="bjDocumentLabelXML">
    <vt:lpwstr>&lt;?xml version="1.0" encoding="us-ascii"?&gt;&lt;sisl xmlns:xsi="http://www.w3.org/2001/XMLSchema-instance" xmlns:xsd="http://www.w3.org/2001/XMLSchema" sislVersion="0" policy="bf276872-af07-4968-a71d-1c83e80bd0bf" xmlns="http://www.boldonjames.com/2008/01/sie/i</vt:lpwstr>
  </property>
  <property fmtid="{D5CDD505-2E9C-101B-9397-08002B2CF9AE}" pid="5" name="bjDocumentLabelXML-0">
    <vt:lpwstr>nternal/label"&gt;&lt;element uid="id_protectivemarking_protect" value="" /&gt;&lt;/sisl&gt;</vt:lpwstr>
  </property>
  <property fmtid="{D5CDD505-2E9C-101B-9397-08002B2CF9AE}" pid="6" name="bjDocumentSecurityLabel">
    <vt:lpwstr>Honeywell Internal</vt:lpwstr>
  </property>
  <property fmtid="{D5CDD505-2E9C-101B-9397-08002B2CF9AE}" pid="7" name="BJClassification">
    <vt:lpwstr>Honeywell Internal</vt:lpwstr>
  </property>
</Properties>
</file>